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Thin"/>
      <p:regular r:id="rId37"/>
      <p:bold r:id="rId38"/>
      <p:italic r:id="rId39"/>
      <p:boldItalic r:id="rId40"/>
    </p:embeddedFont>
    <p:embeddedFont>
      <p:font typeface="Roboto Black"/>
      <p:bold r:id="rId41"/>
      <p:boldItalic r:id="rId42"/>
    </p:embeddedFont>
    <p:embeddedFont>
      <p:font typeface="Roboto Medium"/>
      <p:regular r:id="rId43"/>
      <p:bold r:id="rId44"/>
      <p:italic r:id="rId45"/>
      <p:boldItalic r:id="rId46"/>
    </p:embeddedFont>
    <p:embeddedFont>
      <p:font typeface="Roboto"/>
      <p:regular r:id="rId47"/>
      <p:bold r:id="rId48"/>
      <p:italic r:id="rId49"/>
      <p:boldItalic r:id="rId50"/>
    </p:embeddedFont>
    <p:embeddedFont>
      <p:font typeface="Roboto Ligh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guide id="3" orient="horz" pos="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33BF56-D766-4AF8-B210-2056E0E76967}">
  <a:tblStyle styleId="{7833BF56-D766-4AF8-B210-2056E0E769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 pos="4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boldItalic.fntdata"/><Relationship Id="rId42" Type="http://schemas.openxmlformats.org/officeDocument/2006/relationships/font" Target="fonts/RobotoBlack-boldItalic.fntdata"/><Relationship Id="rId41" Type="http://schemas.openxmlformats.org/officeDocument/2006/relationships/font" Target="fonts/RobotoBlack-bold.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Thin-regular.fntdata"/><Relationship Id="rId36" Type="http://schemas.openxmlformats.org/officeDocument/2006/relationships/slide" Target="slides/slide30.xml"/><Relationship Id="rId39" Type="http://schemas.openxmlformats.org/officeDocument/2006/relationships/font" Target="fonts/RobotoThin-italic.fntdata"/><Relationship Id="rId38" Type="http://schemas.openxmlformats.org/officeDocument/2006/relationships/font" Target="fonts/RobotoThin-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regular.fntdata"/><Relationship Id="rId50" Type="http://schemas.openxmlformats.org/officeDocument/2006/relationships/font" Target="fonts/Roboto-boldItalic.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Light-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b5b9b003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b5b9b003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b5b9b003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b5b9b003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e886b55b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e886b55b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e886b55b0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e886b55b0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eb5b9b003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eb5b9b003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886b55b0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886b55b0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e886b55b0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e886b55b0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eb5b9b003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eb5b9b003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0.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54.png"/><Relationship Id="rId4" Type="http://schemas.openxmlformats.org/officeDocument/2006/relationships/image" Target="../media/image60.png"/><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7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2.png"/><Relationship Id="rId4" Type="http://schemas.openxmlformats.org/officeDocument/2006/relationships/image" Target="../media/image69.png"/><Relationship Id="rId5" Type="http://schemas.openxmlformats.org/officeDocument/2006/relationships/image" Target="../media/image73.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8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image" Target="../media/image81.png"/><Relationship Id="rId6" Type="http://schemas.openxmlformats.org/officeDocument/2006/relationships/image" Target="../media/image79.png"/><Relationship Id="rId7" Type="http://schemas.openxmlformats.org/officeDocument/2006/relationships/image" Target="../media/image75.png"/><Relationship Id="rId8" Type="http://schemas.openxmlformats.org/officeDocument/2006/relationships/image" Target="../media/image8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88.png"/><Relationship Id="rId6" Type="http://schemas.openxmlformats.org/officeDocument/2006/relationships/image" Target="../media/image8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87.png"/><Relationship Id="rId4" Type="http://schemas.openxmlformats.org/officeDocument/2006/relationships/image" Target="../media/image98.png"/><Relationship Id="rId9" Type="http://schemas.openxmlformats.org/officeDocument/2006/relationships/image" Target="../media/image92.png"/><Relationship Id="rId5" Type="http://schemas.openxmlformats.org/officeDocument/2006/relationships/image" Target="../media/image89.png"/><Relationship Id="rId6" Type="http://schemas.openxmlformats.org/officeDocument/2006/relationships/image" Target="../media/image91.png"/><Relationship Id="rId7" Type="http://schemas.openxmlformats.org/officeDocument/2006/relationships/image" Target="../media/image95.png"/><Relationship Id="rId8" Type="http://schemas.openxmlformats.org/officeDocument/2006/relationships/image" Target="../media/image9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82.png"/><Relationship Id="rId4" Type="http://schemas.openxmlformats.org/officeDocument/2006/relationships/image" Target="../media/image93.png"/><Relationship Id="rId9" Type="http://schemas.openxmlformats.org/officeDocument/2006/relationships/image" Target="../media/image101.png"/><Relationship Id="rId5" Type="http://schemas.openxmlformats.org/officeDocument/2006/relationships/image" Target="../media/image84.png"/><Relationship Id="rId6" Type="http://schemas.openxmlformats.org/officeDocument/2006/relationships/image" Target="../media/image96.png"/><Relationship Id="rId7" Type="http://schemas.openxmlformats.org/officeDocument/2006/relationships/image" Target="../media/image90.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6.png"/><Relationship Id="rId3" Type="http://schemas.openxmlformats.org/officeDocument/2006/relationships/image" Target="../media/image10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0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www.crackstation.net" TargetMode="External"/><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3.png"/><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3.png"/><Relationship Id="rId4"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5.png"/><Relationship Id="rId4" Type="http://schemas.openxmlformats.org/officeDocument/2006/relationships/image" Target="../media/image1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7.png"/><Relationship Id="rId4" Type="http://schemas.openxmlformats.org/officeDocument/2006/relationships/image" Target="../media/image1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8.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192.168.1.105/company_folders/sales_docs/file2.txt" TargetMode="External"/><Relationship Id="rId4" Type="http://schemas.openxmlformats.org/officeDocument/2006/relationships/hyperlink" Target="http://192.168.1.105/company_folder/secret_folder/connect_to_corp/server" TargetMode="External"/><Relationship Id="rId5" Type="http://schemas.openxmlformats.org/officeDocument/2006/relationships/image" Target="../media/image1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192.168.1.105/webdav/" TargetMode="External"/><Relationship Id="rId4" Type="http://schemas.openxmlformats.org/officeDocument/2006/relationships/image" Target="../media/image127.png"/><Relationship Id="rId5" Type="http://schemas.openxmlformats.org/officeDocument/2006/relationships/image" Target="../media/image129.png"/><Relationship Id="rId6" Type="http://schemas.openxmlformats.org/officeDocument/2006/relationships/image" Target="../media/image1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1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4.png"/><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8.png"/><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B</a:t>
            </a:r>
            <a:r>
              <a:rPr lang="en" sz="3100">
                <a:latin typeface="Roboto"/>
                <a:ea typeface="Roboto"/>
                <a:cs typeface="Roboto"/>
                <a:sym typeface="Roboto"/>
              </a:rPr>
              <a:t>y Timothy Applewhite</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Exploitation: Overall Security Misconfiguration (continued)</a:t>
            </a:r>
            <a:endParaRPr/>
          </a:p>
        </p:txBody>
      </p:sp>
      <p:sp>
        <p:nvSpPr>
          <p:cNvPr id="1124" name="Google Shape;1124;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Reference Screenshots of Misconfigured Security Browser Exploit </a:t>
            </a:r>
            <a:endParaRPr/>
          </a:p>
        </p:txBody>
      </p:sp>
      <p:sp>
        <p:nvSpPr>
          <p:cNvPr id="1125" name="Google Shape;112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3"/>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ctr">
              <a:spcBef>
                <a:spcPts val="0"/>
              </a:spcBef>
              <a:spcAft>
                <a:spcPts val="800"/>
              </a:spcAft>
              <a:buNone/>
            </a:pPr>
            <a:r>
              <a:rPr lang="en"/>
              <a:t>Use of </a:t>
            </a:r>
            <a:r>
              <a:rPr b="1" lang="en" u="sng">
                <a:solidFill>
                  <a:schemeClr val="hlink"/>
                </a:solidFill>
                <a:hlinkClick r:id="rId3"/>
              </a:rPr>
              <a:t>www.crackstation.net</a:t>
            </a:r>
            <a:r>
              <a:rPr b="1" lang="en"/>
              <a:t> </a:t>
            </a:r>
            <a:r>
              <a:rPr lang="en"/>
              <a:t>to </a:t>
            </a:r>
            <a:r>
              <a:rPr b="1" lang="en"/>
              <a:t>Crack Ryan’s Password Hash</a:t>
            </a:r>
            <a:r>
              <a:rPr lang="en"/>
              <a:t> for access to</a:t>
            </a:r>
            <a:r>
              <a:rPr b="1" lang="en"/>
              <a:t> /web_dav/ directory</a:t>
            </a:r>
            <a:endParaRPr b="1"/>
          </a:p>
        </p:txBody>
      </p:sp>
      <p:pic>
        <p:nvPicPr>
          <p:cNvPr id="1127" name="Google Shape;1127;p63"/>
          <p:cNvPicPr preferRelativeResize="0"/>
          <p:nvPr/>
        </p:nvPicPr>
        <p:blipFill>
          <a:blip r:embed="rId4">
            <a:alphaModFix/>
          </a:blip>
          <a:stretch>
            <a:fillRect/>
          </a:stretch>
        </p:blipFill>
        <p:spPr>
          <a:xfrm>
            <a:off x="797925" y="1626751"/>
            <a:ext cx="7548501" cy="2703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Exploitation: Overall Security Misconfiguration (continued)</a:t>
            </a:r>
            <a:endParaRPr/>
          </a:p>
        </p:txBody>
      </p:sp>
      <p:sp>
        <p:nvSpPr>
          <p:cNvPr id="1133" name="Google Shape;1133;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Reference Screenshots of Misconfigured Security Browser Exploit</a:t>
            </a:r>
            <a:endParaRPr/>
          </a:p>
        </p:txBody>
      </p:sp>
      <p:sp>
        <p:nvSpPr>
          <p:cNvPr id="1134" name="Google Shape;1134;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5" name="Google Shape;1135;p64"/>
          <p:cNvSpPr txBox="1"/>
          <p:nvPr>
            <p:ph idx="3" type="body"/>
          </p:nvPr>
        </p:nvSpPr>
        <p:spPr>
          <a:xfrm>
            <a:off x="175" y="1040775"/>
            <a:ext cx="9144000" cy="38250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None/>
            </a:pPr>
            <a:r>
              <a:rPr b="1" lang="en"/>
              <a:t>Accessed /webdav/ directory</a:t>
            </a:r>
            <a:endParaRPr b="1"/>
          </a:p>
          <a:p>
            <a:pPr indent="0" lvl="0" marL="0" rtl="0" algn="ctr">
              <a:spcBef>
                <a:spcPts val="800"/>
              </a:spcBef>
              <a:spcAft>
                <a:spcPts val="0"/>
              </a:spcAft>
              <a:buNone/>
            </a:pPr>
            <a:r>
              <a:t/>
            </a:r>
            <a:endParaRPr b="1"/>
          </a:p>
          <a:p>
            <a:pPr indent="0" lvl="0" marL="0" rtl="0" algn="ctr">
              <a:spcBef>
                <a:spcPts val="800"/>
              </a:spcBef>
              <a:spcAft>
                <a:spcPts val="0"/>
              </a:spcAft>
              <a:buNone/>
            </a:pPr>
            <a:r>
              <a:t/>
            </a:r>
            <a:endParaRPr b="1"/>
          </a:p>
          <a:p>
            <a:pPr indent="0" lvl="0" marL="0" rtl="0" algn="ctr">
              <a:spcBef>
                <a:spcPts val="800"/>
              </a:spcBef>
              <a:spcAft>
                <a:spcPts val="0"/>
              </a:spcAft>
              <a:buNone/>
            </a:pPr>
            <a:r>
              <a:t/>
            </a:r>
            <a:endParaRPr b="1"/>
          </a:p>
          <a:p>
            <a:pPr indent="0" lvl="0" marL="0" rtl="0" algn="ctr">
              <a:spcBef>
                <a:spcPts val="800"/>
              </a:spcBef>
              <a:spcAft>
                <a:spcPts val="0"/>
              </a:spcAft>
              <a:buNone/>
            </a:pPr>
            <a:r>
              <a:t/>
            </a:r>
            <a:endParaRPr b="1"/>
          </a:p>
          <a:p>
            <a:pPr indent="0" lvl="0" marL="0" rtl="0" algn="ctr">
              <a:spcBef>
                <a:spcPts val="800"/>
              </a:spcBef>
              <a:spcAft>
                <a:spcPts val="0"/>
              </a:spcAft>
              <a:buNone/>
            </a:pPr>
            <a:r>
              <a:t/>
            </a:r>
            <a:endParaRPr b="1"/>
          </a:p>
          <a:p>
            <a:pPr indent="0" lvl="0" marL="0" rtl="0" algn="l">
              <a:spcBef>
                <a:spcPts val="800"/>
              </a:spcBef>
              <a:spcAft>
                <a:spcPts val="0"/>
              </a:spcAft>
              <a:buNone/>
            </a:pPr>
            <a:r>
              <a:t/>
            </a:r>
            <a:endParaRPr b="1"/>
          </a:p>
          <a:p>
            <a:pPr indent="0" lvl="0" marL="0" rtl="0" algn="l">
              <a:spcBef>
                <a:spcPts val="800"/>
              </a:spcBef>
              <a:spcAft>
                <a:spcPts val="0"/>
              </a:spcAft>
              <a:buNone/>
            </a:pPr>
            <a:r>
              <a:t/>
            </a:r>
            <a:endParaRPr b="1"/>
          </a:p>
          <a:p>
            <a:pPr indent="0" lvl="0" marL="0" rtl="0" algn="ctr">
              <a:spcBef>
                <a:spcPts val="800"/>
              </a:spcBef>
              <a:spcAft>
                <a:spcPts val="800"/>
              </a:spcAft>
              <a:buNone/>
            </a:pPr>
            <a:r>
              <a:rPr b="1" lang="en"/>
              <a:t>Gained Ryan’s Hashed Credentials to Brute Force Decrypt to Gain Full Remote Connectivity to Server</a:t>
            </a:r>
            <a:endParaRPr b="1"/>
          </a:p>
        </p:txBody>
      </p:sp>
      <p:pic>
        <p:nvPicPr>
          <p:cNvPr id="1136" name="Google Shape;1136;p64"/>
          <p:cNvPicPr preferRelativeResize="0"/>
          <p:nvPr/>
        </p:nvPicPr>
        <p:blipFill>
          <a:blip r:embed="rId3">
            <a:alphaModFix/>
          </a:blip>
          <a:stretch>
            <a:fillRect/>
          </a:stretch>
        </p:blipFill>
        <p:spPr>
          <a:xfrm>
            <a:off x="714600" y="1277150"/>
            <a:ext cx="7714825" cy="2185850"/>
          </a:xfrm>
          <a:prstGeom prst="rect">
            <a:avLst/>
          </a:prstGeom>
          <a:noFill/>
          <a:ln>
            <a:noFill/>
          </a:ln>
        </p:spPr>
      </p:pic>
      <p:pic>
        <p:nvPicPr>
          <p:cNvPr id="1137" name="Google Shape;1137;p64"/>
          <p:cNvPicPr preferRelativeResize="0"/>
          <p:nvPr/>
        </p:nvPicPr>
        <p:blipFill>
          <a:blip r:embed="rId4">
            <a:alphaModFix/>
          </a:blip>
          <a:stretch>
            <a:fillRect/>
          </a:stretch>
        </p:blipFill>
        <p:spPr>
          <a:xfrm>
            <a:off x="1917388" y="3853813"/>
            <a:ext cx="5000625" cy="75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Exploitation: </a:t>
            </a:r>
            <a:r>
              <a:rPr b="1" lang="en">
                <a:solidFill>
                  <a:schemeClr val="dk1"/>
                </a:solidFill>
                <a:latin typeface="Roboto"/>
                <a:ea typeface="Roboto"/>
                <a:cs typeface="Roboto"/>
                <a:sym typeface="Roboto"/>
              </a:rPr>
              <a:t>Brute Force Vulnerability</a:t>
            </a:r>
            <a:endParaRPr b="1">
              <a:latin typeface="Roboto"/>
              <a:ea typeface="Roboto"/>
              <a:cs typeface="Roboto"/>
              <a:sym typeface="Roboto"/>
            </a:endParaRPr>
          </a:p>
        </p:txBody>
      </p:sp>
      <p:sp>
        <p:nvSpPr>
          <p:cNvPr id="1143" name="Google Shape;1143;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4" name="Google Shape;1144;p65"/>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352425" lvl="0" marL="285750" rtl="0" algn="l">
              <a:lnSpc>
                <a:spcPct val="115000"/>
              </a:lnSpc>
              <a:spcBef>
                <a:spcPts val="0"/>
              </a:spcBef>
              <a:spcAft>
                <a:spcPts val="0"/>
              </a:spcAft>
              <a:buSzPts val="1050"/>
              <a:buFont typeface="Roboto"/>
              <a:buChar char="●"/>
            </a:pPr>
            <a:r>
              <a:rPr lang="en" sz="1050">
                <a:latin typeface="Roboto"/>
                <a:ea typeface="Roboto"/>
                <a:cs typeface="Roboto"/>
                <a:sym typeface="Roboto"/>
              </a:rPr>
              <a:t>I used bash commands in the terminal to unzip the wordlist needed for the </a:t>
            </a:r>
            <a:r>
              <a:rPr b="1" lang="en" sz="1050">
                <a:latin typeface="Roboto"/>
                <a:ea typeface="Roboto"/>
                <a:cs typeface="Roboto"/>
                <a:sym typeface="Roboto"/>
              </a:rPr>
              <a:t>Brute Force Reference Dictionary</a:t>
            </a:r>
            <a:r>
              <a:rPr lang="en" sz="1050">
                <a:latin typeface="Roboto"/>
                <a:ea typeface="Roboto"/>
                <a:cs typeface="Roboto"/>
                <a:sym typeface="Roboto"/>
              </a:rPr>
              <a:t>.</a:t>
            </a:r>
            <a:endParaRPr sz="1050">
              <a:latin typeface="Roboto"/>
              <a:ea typeface="Roboto"/>
              <a:cs typeface="Roboto"/>
              <a:sym typeface="Roboto"/>
            </a:endParaRPr>
          </a:p>
          <a:p>
            <a:pPr indent="-352425" lvl="0" marL="285750" rtl="0" algn="l">
              <a:lnSpc>
                <a:spcPct val="115000"/>
              </a:lnSpc>
              <a:spcBef>
                <a:spcPts val="0"/>
              </a:spcBef>
              <a:spcAft>
                <a:spcPts val="0"/>
              </a:spcAft>
              <a:buSzPts val="1050"/>
              <a:buFont typeface="Roboto"/>
              <a:buChar char="●"/>
            </a:pPr>
            <a:r>
              <a:rPr lang="en" sz="1050">
                <a:latin typeface="Roboto"/>
                <a:ea typeface="Roboto"/>
                <a:cs typeface="Roboto"/>
                <a:sym typeface="Roboto"/>
              </a:rPr>
              <a:t>Then, I used the tool </a:t>
            </a:r>
            <a:r>
              <a:rPr b="1" lang="en" sz="1050">
                <a:latin typeface="Roboto"/>
                <a:ea typeface="Roboto"/>
                <a:cs typeface="Roboto"/>
                <a:sym typeface="Roboto"/>
              </a:rPr>
              <a:t>Hydra </a:t>
            </a:r>
            <a:r>
              <a:rPr lang="en" sz="1050">
                <a:latin typeface="Roboto"/>
                <a:ea typeface="Roboto"/>
                <a:cs typeface="Roboto"/>
                <a:sym typeface="Roboto"/>
              </a:rPr>
              <a:t>to Brute Force the credentials for Ashton.</a:t>
            </a:r>
            <a:endParaRPr sz="1050">
              <a:latin typeface="Roboto"/>
              <a:ea typeface="Roboto"/>
              <a:cs typeface="Roboto"/>
              <a:sym typeface="Roboto"/>
            </a:endParaRPr>
          </a:p>
          <a:p>
            <a:pPr indent="0" lvl="0" marL="0" rtl="0" algn="l">
              <a:lnSpc>
                <a:spcPct val="115000"/>
              </a:lnSpc>
              <a:spcBef>
                <a:spcPts val="0"/>
              </a:spcBef>
              <a:spcAft>
                <a:spcPts val="0"/>
              </a:spcAft>
              <a:buNone/>
            </a:pPr>
            <a:r>
              <a:t/>
            </a:r>
            <a:endParaRPr sz="1050">
              <a:latin typeface="Roboto"/>
              <a:ea typeface="Roboto"/>
              <a:cs typeface="Roboto"/>
              <a:sym typeface="Roboto"/>
            </a:endParaRPr>
          </a:p>
        </p:txBody>
      </p:sp>
      <p:grpSp>
        <p:nvGrpSpPr>
          <p:cNvPr id="1146" name="Google Shape;1146;p65"/>
          <p:cNvGrpSpPr/>
          <p:nvPr/>
        </p:nvGrpSpPr>
        <p:grpSpPr>
          <a:xfrm>
            <a:off x="457181" y="887903"/>
            <a:ext cx="533372" cy="533480"/>
            <a:chOff x="457200" y="1378813"/>
            <a:chExt cx="695400" cy="695450"/>
          </a:xfrm>
        </p:grpSpPr>
        <p:sp>
          <p:nvSpPr>
            <p:cNvPr id="1147" name="Google Shape;1147;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8" name="Google Shape;1148;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65"/>
          <p:cNvGrpSpPr/>
          <p:nvPr/>
        </p:nvGrpSpPr>
        <p:grpSpPr>
          <a:xfrm>
            <a:off x="3228956" y="887903"/>
            <a:ext cx="533372" cy="533480"/>
            <a:chOff x="457200" y="1378813"/>
            <a:chExt cx="695400" cy="695450"/>
          </a:xfrm>
        </p:grpSpPr>
        <p:sp>
          <p:nvSpPr>
            <p:cNvPr id="1150" name="Google Shape;1150;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1" name="Google Shape;1151;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65"/>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352425" lvl="0" marL="28575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Brute Forcing Ashton’s credentials was necessary to gain initial access to the previously documented </a:t>
            </a:r>
            <a:r>
              <a:rPr b="1" lang="en" sz="1050">
                <a:solidFill>
                  <a:schemeClr val="dk1"/>
                </a:solidFill>
                <a:latin typeface="Roboto"/>
                <a:ea typeface="Roboto"/>
                <a:cs typeface="Roboto"/>
                <a:sym typeface="Roboto"/>
              </a:rPr>
              <a:t>/secret_folder/</a:t>
            </a:r>
            <a:r>
              <a:rPr lang="en" sz="1050">
                <a:solidFill>
                  <a:schemeClr val="dk1"/>
                </a:solidFill>
                <a:latin typeface="Roboto"/>
                <a:ea typeface="Roboto"/>
                <a:cs typeface="Roboto"/>
                <a:sym typeface="Roboto"/>
              </a:rPr>
              <a:t> directory.</a:t>
            </a:r>
            <a:endParaRPr sz="1050">
              <a:solidFill>
                <a:schemeClr val="dk1"/>
              </a:solidFill>
              <a:latin typeface="Roboto"/>
              <a:ea typeface="Roboto"/>
              <a:cs typeface="Roboto"/>
              <a:sym typeface="Roboto"/>
            </a:endParaRPr>
          </a:p>
          <a:p>
            <a:pPr indent="-352425" lvl="0" marL="28575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Without access to the </a:t>
            </a:r>
            <a:r>
              <a:rPr b="1" lang="en" sz="1050">
                <a:solidFill>
                  <a:schemeClr val="dk1"/>
                </a:solidFill>
                <a:latin typeface="Roboto"/>
                <a:ea typeface="Roboto"/>
                <a:cs typeface="Roboto"/>
                <a:sym typeface="Roboto"/>
              </a:rPr>
              <a:t>“Personal Note”</a:t>
            </a:r>
            <a:r>
              <a:rPr lang="en" sz="1050">
                <a:solidFill>
                  <a:schemeClr val="dk1"/>
                </a:solidFill>
                <a:latin typeface="Roboto"/>
                <a:ea typeface="Roboto"/>
                <a:cs typeface="Roboto"/>
                <a:sym typeface="Roboto"/>
              </a:rPr>
              <a:t> of Ashton entitled connect_to_corp_server, we would not know to use </a:t>
            </a:r>
            <a:r>
              <a:rPr b="1" lang="en" sz="1050">
                <a:solidFill>
                  <a:schemeClr val="dk1"/>
                </a:solidFill>
                <a:latin typeface="Roboto"/>
                <a:ea typeface="Roboto"/>
                <a:cs typeface="Roboto"/>
                <a:sym typeface="Roboto"/>
              </a:rPr>
              <a:t>Ryan’s </a:t>
            </a:r>
            <a:r>
              <a:rPr lang="en" sz="1050">
                <a:solidFill>
                  <a:schemeClr val="dk1"/>
                </a:solidFill>
                <a:latin typeface="Roboto"/>
                <a:ea typeface="Roboto"/>
                <a:cs typeface="Roboto"/>
                <a:sym typeface="Roboto"/>
              </a:rPr>
              <a:t>hashed password for </a:t>
            </a:r>
            <a:r>
              <a:rPr b="1" lang="en" sz="1050">
                <a:solidFill>
                  <a:schemeClr val="dk1"/>
                </a:solidFill>
                <a:latin typeface="Roboto"/>
                <a:ea typeface="Roboto"/>
                <a:cs typeface="Roboto"/>
                <a:sym typeface="Roboto"/>
              </a:rPr>
              <a:t>/webdav/</a:t>
            </a:r>
            <a:endParaRPr b="1" sz="1050">
              <a:solidFill>
                <a:schemeClr val="dk1"/>
              </a:solidFill>
              <a:latin typeface="Roboto"/>
              <a:ea typeface="Roboto"/>
              <a:cs typeface="Roboto"/>
              <a:sym typeface="Roboto"/>
            </a:endParaRPr>
          </a:p>
          <a:p>
            <a:pPr indent="-352425" lvl="0" marL="28575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Connected to WebDAV Server to upload </a:t>
            </a:r>
            <a:r>
              <a:rPr b="1" lang="en" sz="1050">
                <a:solidFill>
                  <a:schemeClr val="dk1"/>
                </a:solidFill>
                <a:latin typeface="Roboto"/>
                <a:ea typeface="Roboto"/>
                <a:cs typeface="Roboto"/>
                <a:sym typeface="Roboto"/>
              </a:rPr>
              <a:t>PHP Reverse Shell</a:t>
            </a:r>
            <a:r>
              <a:rPr lang="en" sz="1050">
                <a:solidFill>
                  <a:schemeClr val="dk1"/>
                </a:solidFill>
                <a:latin typeface="Roboto"/>
                <a:ea typeface="Roboto"/>
                <a:cs typeface="Roboto"/>
                <a:sym typeface="Roboto"/>
              </a:rPr>
              <a:t> executable and obtain </a:t>
            </a:r>
            <a:r>
              <a:rPr b="1" lang="en" sz="1050">
                <a:solidFill>
                  <a:schemeClr val="dk1"/>
                </a:solidFill>
                <a:latin typeface="Roboto"/>
                <a:ea typeface="Roboto"/>
                <a:cs typeface="Roboto"/>
                <a:sym typeface="Roboto"/>
              </a:rPr>
              <a:t>C2</a:t>
            </a:r>
            <a:r>
              <a:rPr lang="en" sz="1050">
                <a:solidFill>
                  <a:schemeClr val="dk1"/>
                </a:solidFill>
                <a:latin typeface="Roboto"/>
                <a:ea typeface="Roboto"/>
                <a:cs typeface="Roboto"/>
                <a:sym typeface="Roboto"/>
              </a:rPr>
              <a:t>.</a:t>
            </a:r>
            <a:endParaRPr sz="1200">
              <a:latin typeface="Roboto"/>
              <a:ea typeface="Roboto"/>
              <a:cs typeface="Roboto"/>
              <a:sym typeface="Roboto"/>
            </a:endParaRPr>
          </a:p>
        </p:txBody>
      </p:sp>
      <p:grpSp>
        <p:nvGrpSpPr>
          <p:cNvPr id="1154" name="Google Shape;1154;p65"/>
          <p:cNvGrpSpPr/>
          <p:nvPr/>
        </p:nvGrpSpPr>
        <p:grpSpPr>
          <a:xfrm>
            <a:off x="6134081" y="888653"/>
            <a:ext cx="533372" cy="533480"/>
            <a:chOff x="457200" y="1378813"/>
            <a:chExt cx="695400" cy="695450"/>
          </a:xfrm>
        </p:grpSpPr>
        <p:sp>
          <p:nvSpPr>
            <p:cNvPr id="1155" name="Google Shape;1155;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6" name="Google Shape;1156;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65"/>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5"/>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Please see the following slide for Screenshot Examples of the Brute Force Attack using Hydra.</a:t>
            </a: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Exploitation: </a:t>
            </a:r>
            <a:r>
              <a:rPr b="1" lang="en">
                <a:solidFill>
                  <a:schemeClr val="dk1"/>
                </a:solidFill>
                <a:latin typeface="Roboto"/>
                <a:ea typeface="Roboto"/>
                <a:cs typeface="Roboto"/>
                <a:sym typeface="Roboto"/>
              </a:rPr>
              <a:t>Brute Force Vulnerability</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164" name="Google Shape;1164;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Reference Screenshots of Brute Force Vulnerability Exploit</a:t>
            </a:r>
            <a:endParaRPr/>
          </a:p>
        </p:txBody>
      </p:sp>
      <p:sp>
        <p:nvSpPr>
          <p:cNvPr id="1165" name="Google Shape;116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6" name="Google Shape;1166;p66"/>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None/>
            </a:pPr>
            <a:r>
              <a:rPr lang="en"/>
              <a:t>After unzipping rockyou.txt.gz with the Bash Command “gunzip”, I used the following Bash Command to use the tool Hydra in order to Brute Force Ashton’s Credentials.</a:t>
            </a:r>
            <a:endParaRPr/>
          </a:p>
          <a:p>
            <a:pPr indent="0" lvl="0" marL="0" rtl="0" algn="ctr">
              <a:spcBef>
                <a:spcPts val="800"/>
              </a:spcBef>
              <a:spcAft>
                <a:spcPts val="0"/>
              </a:spcAft>
              <a:buNone/>
            </a:pPr>
            <a:r>
              <a:t/>
            </a:r>
            <a:endParaRPr/>
          </a:p>
          <a:p>
            <a:pPr indent="0" lvl="0" marL="0" rtl="0" algn="ctr">
              <a:spcBef>
                <a:spcPts val="800"/>
              </a:spcBef>
              <a:spcAft>
                <a:spcPts val="0"/>
              </a:spcAft>
              <a:buNone/>
            </a:pPr>
            <a:r>
              <a:t/>
            </a:r>
            <a:endParaRPr/>
          </a:p>
          <a:p>
            <a:pPr indent="0" lvl="0" marL="0" rtl="0" algn="ctr">
              <a:spcBef>
                <a:spcPts val="800"/>
              </a:spcBef>
              <a:spcAft>
                <a:spcPts val="0"/>
              </a:spcAft>
              <a:buNone/>
            </a:pPr>
            <a:r>
              <a:t/>
            </a:r>
            <a:endParaRPr/>
          </a:p>
          <a:p>
            <a:pPr indent="0" lvl="0" marL="0" rtl="0" algn="ctr">
              <a:spcBef>
                <a:spcPts val="800"/>
              </a:spcBef>
              <a:spcAft>
                <a:spcPts val="0"/>
              </a:spcAft>
              <a:buNone/>
            </a:pPr>
            <a:r>
              <a:rPr lang="en"/>
              <a:t>The following is a screenshot of the Output from the prior command, displaying Ashton’s Credentials</a:t>
            </a:r>
            <a:endParaRPr/>
          </a:p>
          <a:p>
            <a:pPr indent="0" lvl="0" marL="0" rtl="0" algn="ctr">
              <a:spcBef>
                <a:spcPts val="800"/>
              </a:spcBef>
              <a:spcAft>
                <a:spcPts val="800"/>
              </a:spcAft>
              <a:buNone/>
            </a:pPr>
            <a:r>
              <a:t/>
            </a:r>
            <a:endParaRPr/>
          </a:p>
        </p:txBody>
      </p:sp>
      <p:pic>
        <p:nvPicPr>
          <p:cNvPr id="1167" name="Google Shape;1167;p66"/>
          <p:cNvPicPr preferRelativeResize="0"/>
          <p:nvPr/>
        </p:nvPicPr>
        <p:blipFill>
          <a:blip r:embed="rId3">
            <a:alphaModFix/>
          </a:blip>
          <a:stretch>
            <a:fillRect/>
          </a:stretch>
        </p:blipFill>
        <p:spPr>
          <a:xfrm>
            <a:off x="0" y="1854541"/>
            <a:ext cx="9144000" cy="603343"/>
          </a:xfrm>
          <a:prstGeom prst="rect">
            <a:avLst/>
          </a:prstGeom>
          <a:noFill/>
          <a:ln>
            <a:noFill/>
          </a:ln>
        </p:spPr>
      </p:pic>
      <p:pic>
        <p:nvPicPr>
          <p:cNvPr id="1168" name="Google Shape;1168;p66"/>
          <p:cNvPicPr preferRelativeResize="0"/>
          <p:nvPr/>
        </p:nvPicPr>
        <p:blipFill>
          <a:blip r:embed="rId4">
            <a:alphaModFix/>
          </a:blip>
          <a:stretch>
            <a:fillRect/>
          </a:stretch>
        </p:blipFill>
        <p:spPr>
          <a:xfrm>
            <a:off x="0" y="3271653"/>
            <a:ext cx="9144001" cy="10457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Remote Code Execution</a:t>
            </a:r>
            <a:endParaRPr/>
          </a:p>
        </p:txBody>
      </p:sp>
      <p:sp>
        <p:nvSpPr>
          <p:cNvPr id="1174" name="Google Shape;1174;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5" name="Google Shape;1175;p67"/>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7"/>
          <p:cNvSpPr txBox="1"/>
          <p:nvPr/>
        </p:nvSpPr>
        <p:spPr>
          <a:xfrm>
            <a:off x="724275" y="1480625"/>
            <a:ext cx="2371500" cy="3384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298450" lvl="0" marL="228600" rtl="0" algn="l">
              <a:lnSpc>
                <a:spcPct val="115000"/>
              </a:lnSpc>
              <a:spcBef>
                <a:spcPts val="0"/>
              </a:spcBef>
              <a:spcAft>
                <a:spcPts val="0"/>
              </a:spcAft>
              <a:buSzPts val="1100"/>
              <a:buFont typeface="Roboto"/>
              <a:buChar char="●"/>
            </a:pPr>
            <a:r>
              <a:rPr lang="en" sz="1100">
                <a:latin typeface="Roboto"/>
                <a:ea typeface="Roboto"/>
                <a:cs typeface="Roboto"/>
                <a:sym typeface="Roboto"/>
              </a:rPr>
              <a:t>I used </a:t>
            </a:r>
            <a:r>
              <a:rPr b="1" lang="en" sz="1100">
                <a:latin typeface="Roboto"/>
                <a:ea typeface="Roboto"/>
                <a:cs typeface="Roboto"/>
                <a:sym typeface="Roboto"/>
              </a:rPr>
              <a:t>msfvenom </a:t>
            </a:r>
            <a:r>
              <a:rPr lang="en" sz="1100">
                <a:latin typeface="Roboto"/>
                <a:ea typeface="Roboto"/>
                <a:cs typeface="Roboto"/>
                <a:sym typeface="Roboto"/>
              </a:rPr>
              <a:t>to construct a custom payload, </a:t>
            </a:r>
            <a:r>
              <a:rPr b="1" lang="en" sz="1100">
                <a:latin typeface="Roboto"/>
                <a:ea typeface="Roboto"/>
                <a:cs typeface="Roboto"/>
                <a:sym typeface="Roboto"/>
              </a:rPr>
              <a:t>shell.php</a:t>
            </a:r>
            <a:r>
              <a:rPr lang="en" sz="1100">
                <a:latin typeface="Roboto"/>
                <a:ea typeface="Roboto"/>
                <a:cs typeface="Roboto"/>
                <a:sym typeface="Roboto"/>
              </a:rPr>
              <a:t>, in the command line terminal.</a:t>
            </a:r>
            <a:endParaRPr sz="1100">
              <a:latin typeface="Roboto"/>
              <a:ea typeface="Roboto"/>
              <a:cs typeface="Roboto"/>
              <a:sym typeface="Roboto"/>
            </a:endParaRPr>
          </a:p>
          <a:p>
            <a:pPr indent="-298450" lvl="0" marL="228600" rtl="0" algn="l">
              <a:lnSpc>
                <a:spcPct val="115000"/>
              </a:lnSpc>
              <a:spcBef>
                <a:spcPts val="0"/>
              </a:spcBef>
              <a:spcAft>
                <a:spcPts val="0"/>
              </a:spcAft>
              <a:buSzPts val="1100"/>
              <a:buFont typeface="Roboto"/>
              <a:buChar char="●"/>
            </a:pPr>
            <a:r>
              <a:rPr lang="en" sz="1100">
                <a:latin typeface="Roboto"/>
                <a:ea typeface="Roboto"/>
                <a:cs typeface="Roboto"/>
                <a:sym typeface="Roboto"/>
              </a:rPr>
              <a:t>I used </a:t>
            </a:r>
            <a:r>
              <a:rPr b="1" lang="en" sz="1100">
                <a:latin typeface="Roboto"/>
                <a:ea typeface="Roboto"/>
                <a:cs typeface="Roboto"/>
                <a:sym typeface="Roboto"/>
              </a:rPr>
              <a:t>Meterpreter</a:t>
            </a:r>
            <a:r>
              <a:rPr lang="en" sz="1100">
                <a:latin typeface="Roboto"/>
                <a:ea typeface="Roboto"/>
                <a:cs typeface="Roboto"/>
                <a:sym typeface="Roboto"/>
              </a:rPr>
              <a:t>, a type of </a:t>
            </a:r>
            <a:r>
              <a:rPr b="1" lang="en" sz="1100">
                <a:latin typeface="Roboto"/>
                <a:ea typeface="Roboto"/>
                <a:cs typeface="Roboto"/>
                <a:sym typeface="Roboto"/>
              </a:rPr>
              <a:t>Metasploit </a:t>
            </a:r>
            <a:r>
              <a:rPr lang="en" sz="1100">
                <a:latin typeface="Roboto"/>
                <a:ea typeface="Roboto"/>
                <a:cs typeface="Roboto"/>
                <a:sym typeface="Roboto"/>
              </a:rPr>
              <a:t>payload that provides an interactive </a:t>
            </a:r>
            <a:r>
              <a:rPr b="1" lang="en" sz="1100">
                <a:latin typeface="Roboto"/>
                <a:ea typeface="Roboto"/>
                <a:cs typeface="Roboto"/>
                <a:sym typeface="Roboto"/>
              </a:rPr>
              <a:t>shell</a:t>
            </a:r>
            <a:r>
              <a:rPr lang="en" sz="1100">
                <a:latin typeface="Roboto"/>
                <a:ea typeface="Roboto"/>
                <a:cs typeface="Roboto"/>
                <a:sym typeface="Roboto"/>
              </a:rPr>
              <a:t>.</a:t>
            </a:r>
            <a:endParaRPr sz="1100">
              <a:latin typeface="Roboto"/>
              <a:ea typeface="Roboto"/>
              <a:cs typeface="Roboto"/>
              <a:sym typeface="Roboto"/>
            </a:endParaRPr>
          </a:p>
          <a:p>
            <a:pPr indent="-298450" lvl="0" marL="228600" rtl="0" algn="l">
              <a:lnSpc>
                <a:spcPct val="115000"/>
              </a:lnSpc>
              <a:spcBef>
                <a:spcPts val="0"/>
              </a:spcBef>
              <a:spcAft>
                <a:spcPts val="0"/>
              </a:spcAft>
              <a:buSzPts val="1100"/>
              <a:buFont typeface="Roboto"/>
              <a:buChar char="●"/>
            </a:pPr>
            <a:r>
              <a:rPr lang="en" sz="1100">
                <a:latin typeface="Roboto"/>
                <a:ea typeface="Roboto"/>
                <a:cs typeface="Roboto"/>
                <a:sym typeface="Roboto"/>
              </a:rPr>
              <a:t>Once gaining a command line, executed bash on the </a:t>
            </a:r>
            <a:r>
              <a:rPr b="1" lang="en" sz="1100">
                <a:latin typeface="Roboto"/>
                <a:ea typeface="Roboto"/>
                <a:cs typeface="Roboto"/>
                <a:sym typeface="Roboto"/>
              </a:rPr>
              <a:t>WebDAV Server</a:t>
            </a:r>
            <a:r>
              <a:rPr lang="en" sz="1100">
                <a:latin typeface="Roboto"/>
                <a:ea typeface="Roboto"/>
                <a:cs typeface="Roboto"/>
                <a:sym typeface="Roboto"/>
              </a:rPr>
              <a:t> and exfiltrated data while establishing </a:t>
            </a:r>
            <a:r>
              <a:rPr b="1" lang="en" sz="1100">
                <a:latin typeface="Roboto"/>
                <a:ea typeface="Roboto"/>
                <a:cs typeface="Roboto"/>
                <a:sym typeface="Roboto"/>
              </a:rPr>
              <a:t>C2 (Command and Control).</a:t>
            </a:r>
            <a:endParaRPr b="1" sz="1100">
              <a:latin typeface="Roboto"/>
              <a:ea typeface="Roboto"/>
              <a:cs typeface="Roboto"/>
              <a:sym typeface="Roboto"/>
            </a:endParaRPr>
          </a:p>
        </p:txBody>
      </p:sp>
      <p:grpSp>
        <p:nvGrpSpPr>
          <p:cNvPr id="1177" name="Google Shape;1177;p67"/>
          <p:cNvGrpSpPr/>
          <p:nvPr/>
        </p:nvGrpSpPr>
        <p:grpSpPr>
          <a:xfrm>
            <a:off x="457181" y="887903"/>
            <a:ext cx="533372" cy="533480"/>
            <a:chOff x="457200" y="1378813"/>
            <a:chExt cx="695400" cy="695450"/>
          </a:xfrm>
        </p:grpSpPr>
        <p:sp>
          <p:nvSpPr>
            <p:cNvPr id="1178" name="Google Shape;1178;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79" name="Google Shape;1179;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7"/>
          <p:cNvGrpSpPr/>
          <p:nvPr/>
        </p:nvGrpSpPr>
        <p:grpSpPr>
          <a:xfrm>
            <a:off x="3228956" y="887903"/>
            <a:ext cx="533372" cy="533480"/>
            <a:chOff x="457200" y="1378813"/>
            <a:chExt cx="695400" cy="695450"/>
          </a:xfrm>
        </p:grpSpPr>
        <p:sp>
          <p:nvSpPr>
            <p:cNvPr id="1181" name="Google Shape;1181;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82" name="Google Shape;1182;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7"/>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7"/>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298450" lvl="0" marL="228600" rtl="0" algn="l">
              <a:lnSpc>
                <a:spcPct val="115000"/>
              </a:lnSpc>
              <a:spcBef>
                <a:spcPts val="0"/>
              </a:spcBef>
              <a:spcAft>
                <a:spcPts val="0"/>
              </a:spcAft>
              <a:buSzPts val="1100"/>
              <a:buFont typeface="Roboto"/>
              <a:buChar char="●"/>
            </a:pPr>
            <a:r>
              <a:rPr lang="en" sz="1100">
                <a:latin typeface="Roboto"/>
                <a:ea typeface="Roboto"/>
                <a:cs typeface="Roboto"/>
                <a:sym typeface="Roboto"/>
              </a:rPr>
              <a:t>Established full command and control of the </a:t>
            </a:r>
            <a:r>
              <a:rPr b="1" lang="en" sz="1100">
                <a:latin typeface="Roboto"/>
                <a:ea typeface="Roboto"/>
                <a:cs typeface="Roboto"/>
                <a:sym typeface="Roboto"/>
              </a:rPr>
              <a:t>Apache Server</a:t>
            </a:r>
            <a:r>
              <a:rPr lang="en" sz="1100">
                <a:latin typeface="Roboto"/>
                <a:ea typeface="Roboto"/>
                <a:cs typeface="Roboto"/>
                <a:sym typeface="Roboto"/>
              </a:rPr>
              <a:t> via </a:t>
            </a:r>
            <a:r>
              <a:rPr b="1" lang="en" sz="1100">
                <a:latin typeface="Roboto"/>
                <a:ea typeface="Roboto"/>
                <a:cs typeface="Roboto"/>
                <a:sym typeface="Roboto"/>
              </a:rPr>
              <a:t>PHP Reverse Shell</a:t>
            </a:r>
            <a:r>
              <a:rPr lang="en" sz="1100">
                <a:latin typeface="Roboto"/>
                <a:ea typeface="Roboto"/>
                <a:cs typeface="Roboto"/>
                <a:sym typeface="Roboto"/>
              </a:rPr>
              <a:t> upload to the </a:t>
            </a:r>
            <a:r>
              <a:rPr b="1" lang="en" sz="1100">
                <a:latin typeface="Roboto"/>
                <a:ea typeface="Roboto"/>
                <a:cs typeface="Roboto"/>
                <a:sym typeface="Roboto"/>
              </a:rPr>
              <a:t>WebDav Apache Server</a:t>
            </a:r>
            <a:r>
              <a:rPr lang="en" sz="1100">
                <a:latin typeface="Roboto"/>
                <a:ea typeface="Roboto"/>
                <a:cs typeface="Roboto"/>
                <a:sym typeface="Roboto"/>
              </a:rPr>
              <a:t>.  </a:t>
            </a:r>
            <a:endParaRPr sz="1100">
              <a:latin typeface="Roboto"/>
              <a:ea typeface="Roboto"/>
              <a:cs typeface="Roboto"/>
              <a:sym typeface="Roboto"/>
            </a:endParaRPr>
          </a:p>
          <a:p>
            <a:pPr indent="-298450" lvl="0" marL="228600" rtl="0" algn="l">
              <a:lnSpc>
                <a:spcPct val="115000"/>
              </a:lnSpc>
              <a:spcBef>
                <a:spcPts val="0"/>
              </a:spcBef>
              <a:spcAft>
                <a:spcPts val="0"/>
              </a:spcAft>
              <a:buSzPts val="1100"/>
              <a:buFont typeface="Roboto"/>
              <a:buChar char="●"/>
            </a:pPr>
            <a:r>
              <a:rPr lang="en" sz="1100">
                <a:latin typeface="Roboto"/>
                <a:ea typeface="Roboto"/>
                <a:cs typeface="Roboto"/>
                <a:sym typeface="Roboto"/>
              </a:rPr>
              <a:t>Then, </a:t>
            </a:r>
            <a:r>
              <a:rPr b="1" lang="en" sz="1100">
                <a:latin typeface="Roboto"/>
                <a:ea typeface="Roboto"/>
                <a:cs typeface="Roboto"/>
                <a:sym typeface="Roboto"/>
              </a:rPr>
              <a:t>Metasploit </a:t>
            </a:r>
            <a:r>
              <a:rPr lang="en" sz="1100">
                <a:latin typeface="Roboto"/>
                <a:ea typeface="Roboto"/>
                <a:cs typeface="Roboto"/>
                <a:sym typeface="Roboto"/>
              </a:rPr>
              <a:t>executed the </a:t>
            </a:r>
            <a:r>
              <a:rPr b="1" lang="en" sz="1100">
                <a:latin typeface="Roboto"/>
                <a:ea typeface="Roboto"/>
                <a:cs typeface="Roboto"/>
                <a:sym typeface="Roboto"/>
              </a:rPr>
              <a:t>Reverse TCP payload </a:t>
            </a:r>
            <a:r>
              <a:rPr lang="en" sz="1100">
                <a:latin typeface="Roboto"/>
                <a:ea typeface="Roboto"/>
                <a:cs typeface="Roboto"/>
                <a:sym typeface="Roboto"/>
              </a:rPr>
              <a:t>to gain </a:t>
            </a:r>
            <a:r>
              <a:rPr b="1" lang="en" sz="1100">
                <a:latin typeface="Roboto"/>
                <a:ea typeface="Roboto"/>
                <a:cs typeface="Roboto"/>
                <a:sym typeface="Roboto"/>
              </a:rPr>
              <a:t>terminal </a:t>
            </a:r>
            <a:r>
              <a:rPr lang="en" sz="1100">
                <a:latin typeface="Roboto"/>
                <a:ea typeface="Roboto"/>
                <a:cs typeface="Roboto"/>
                <a:sym typeface="Roboto"/>
              </a:rPr>
              <a:t>within </a:t>
            </a:r>
            <a:r>
              <a:rPr b="1" lang="en" sz="1100">
                <a:latin typeface="Roboto"/>
                <a:ea typeface="Roboto"/>
                <a:cs typeface="Roboto"/>
                <a:sym typeface="Roboto"/>
              </a:rPr>
              <a:t>WebDAV</a:t>
            </a:r>
            <a:r>
              <a:rPr lang="en" sz="1100">
                <a:latin typeface="Roboto"/>
                <a:ea typeface="Roboto"/>
                <a:cs typeface="Roboto"/>
                <a:sym typeface="Roboto"/>
              </a:rPr>
              <a:t>.</a:t>
            </a:r>
            <a:endParaRPr sz="1100">
              <a:latin typeface="Roboto"/>
              <a:ea typeface="Roboto"/>
              <a:cs typeface="Roboto"/>
              <a:sym typeface="Roboto"/>
            </a:endParaRPr>
          </a:p>
          <a:p>
            <a:pPr indent="-298450" lvl="0" marL="228600" rtl="0" algn="l">
              <a:lnSpc>
                <a:spcPct val="115000"/>
              </a:lnSpc>
              <a:spcBef>
                <a:spcPts val="0"/>
              </a:spcBef>
              <a:spcAft>
                <a:spcPts val="0"/>
              </a:spcAft>
              <a:buSzPts val="1100"/>
              <a:buFont typeface="Roboto"/>
              <a:buChar char="●"/>
            </a:pPr>
            <a:r>
              <a:rPr lang="en" sz="1100">
                <a:latin typeface="Roboto"/>
                <a:ea typeface="Roboto"/>
                <a:cs typeface="Roboto"/>
                <a:sym typeface="Roboto"/>
              </a:rPr>
              <a:t>Last, I was able to establish a shell with </a:t>
            </a:r>
            <a:r>
              <a:rPr b="1" lang="en" sz="1100">
                <a:latin typeface="Roboto"/>
                <a:ea typeface="Roboto"/>
                <a:cs typeface="Roboto"/>
                <a:sym typeface="Roboto"/>
              </a:rPr>
              <a:t>Meterpreter </a:t>
            </a:r>
            <a:r>
              <a:rPr lang="en" sz="1100">
                <a:latin typeface="Roboto"/>
                <a:ea typeface="Roboto"/>
                <a:cs typeface="Roboto"/>
                <a:sym typeface="Roboto"/>
              </a:rPr>
              <a:t>and execute terminal bash commands to exfiltrate </a:t>
            </a:r>
            <a:r>
              <a:rPr b="1" lang="en" sz="1100">
                <a:latin typeface="Roboto"/>
                <a:ea typeface="Roboto"/>
                <a:cs typeface="Roboto"/>
                <a:sym typeface="Roboto"/>
              </a:rPr>
              <a:t>passwd.dav </a:t>
            </a:r>
            <a:r>
              <a:rPr lang="en" sz="1100">
                <a:latin typeface="Roboto"/>
                <a:ea typeface="Roboto"/>
                <a:cs typeface="Roboto"/>
                <a:sym typeface="Roboto"/>
              </a:rPr>
              <a:t>and capture </a:t>
            </a:r>
            <a:r>
              <a:rPr b="1" lang="en" sz="1100">
                <a:latin typeface="Roboto"/>
                <a:ea typeface="Roboto"/>
                <a:cs typeface="Roboto"/>
                <a:sym typeface="Roboto"/>
              </a:rPr>
              <a:t>flag.txt.</a:t>
            </a:r>
            <a:endParaRPr b="1" sz="1100">
              <a:latin typeface="Roboto"/>
              <a:ea typeface="Roboto"/>
              <a:cs typeface="Roboto"/>
              <a:sym typeface="Roboto"/>
            </a:endParaRPr>
          </a:p>
        </p:txBody>
      </p:sp>
      <p:grpSp>
        <p:nvGrpSpPr>
          <p:cNvPr id="1185" name="Google Shape;1185;p67"/>
          <p:cNvGrpSpPr/>
          <p:nvPr/>
        </p:nvGrpSpPr>
        <p:grpSpPr>
          <a:xfrm>
            <a:off x="6134081" y="888653"/>
            <a:ext cx="533372" cy="533480"/>
            <a:chOff x="457200" y="1378813"/>
            <a:chExt cx="695400" cy="695450"/>
          </a:xfrm>
        </p:grpSpPr>
        <p:sp>
          <p:nvSpPr>
            <p:cNvPr id="1186" name="Google Shape;1186;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7" name="Google Shape;1187;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67"/>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7"/>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Capturing the Flag:</a:t>
            </a:r>
            <a:endParaRPr b="1" sz="1200">
              <a:latin typeface="Roboto"/>
              <a:ea typeface="Roboto"/>
              <a:cs typeface="Roboto"/>
              <a:sym typeface="Roboto"/>
            </a:endParaRPr>
          </a:p>
        </p:txBody>
      </p:sp>
      <p:pic>
        <p:nvPicPr>
          <p:cNvPr id="1190" name="Google Shape;1190;p67"/>
          <p:cNvPicPr preferRelativeResize="0"/>
          <p:nvPr/>
        </p:nvPicPr>
        <p:blipFill>
          <a:blip r:embed="rId3">
            <a:alphaModFix/>
          </a:blip>
          <a:stretch>
            <a:fillRect/>
          </a:stretch>
        </p:blipFill>
        <p:spPr>
          <a:xfrm>
            <a:off x="5858300" y="1873650"/>
            <a:ext cx="3174425" cy="295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Exploitation: Remote Code Execution</a:t>
            </a:r>
            <a:endParaRPr/>
          </a:p>
        </p:txBody>
      </p:sp>
      <p:sp>
        <p:nvSpPr>
          <p:cNvPr id="1196" name="Google Shape;1196;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of msfvenom Custom Payload Construction via Command Line</a:t>
            </a:r>
            <a:endParaRPr/>
          </a:p>
        </p:txBody>
      </p:sp>
      <p:sp>
        <p:nvSpPr>
          <p:cNvPr id="1197" name="Google Shape;1197;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8" name="Google Shape;1198;p68"/>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317500" lvl="0" marL="457200" marR="4800600" rtl="0" algn="l">
              <a:spcBef>
                <a:spcPts val="800"/>
              </a:spcBef>
              <a:spcAft>
                <a:spcPts val="0"/>
              </a:spcAft>
              <a:buSzPts val="1400"/>
              <a:buChar char="●"/>
            </a:pPr>
            <a:r>
              <a:rPr b="1" lang="en"/>
              <a:t>Confirmation </a:t>
            </a:r>
            <a:r>
              <a:rPr lang="en"/>
              <a:t>via </a:t>
            </a:r>
            <a:r>
              <a:rPr b="1" lang="en"/>
              <a:t>Chrome Browser</a:t>
            </a:r>
            <a:r>
              <a:rPr lang="en"/>
              <a:t> that exploit has worked, and that the </a:t>
            </a:r>
            <a:r>
              <a:rPr b="1" lang="en"/>
              <a:t>/webdav/</a:t>
            </a:r>
            <a:r>
              <a:rPr lang="en"/>
              <a:t> directory now has two unauthorized </a:t>
            </a:r>
            <a:r>
              <a:rPr b="1" lang="en"/>
              <a:t>uploaded files </a:t>
            </a:r>
            <a:r>
              <a:rPr lang="en"/>
              <a:t>from the </a:t>
            </a:r>
            <a:r>
              <a:rPr b="1" lang="en"/>
              <a:t>Kali VM</a:t>
            </a:r>
            <a:r>
              <a:rPr lang="en"/>
              <a:t>.</a:t>
            </a:r>
            <a:endParaRPr/>
          </a:p>
          <a:p>
            <a:pPr indent="-317500" lvl="1" marL="914400" marR="4800600" rtl="0" algn="l">
              <a:spcBef>
                <a:spcPts val="0"/>
              </a:spcBef>
              <a:spcAft>
                <a:spcPts val="0"/>
              </a:spcAft>
              <a:buSzPts val="1400"/>
              <a:buChar char="○"/>
            </a:pPr>
            <a:r>
              <a:rPr b="1" lang="en"/>
              <a:t>shell.php</a:t>
            </a:r>
            <a:endParaRPr b="1"/>
          </a:p>
          <a:p>
            <a:pPr indent="-317500" lvl="1" marL="914400" marR="4800600" rtl="0" algn="l">
              <a:spcBef>
                <a:spcPts val="0"/>
              </a:spcBef>
              <a:spcAft>
                <a:spcPts val="0"/>
              </a:spcAft>
              <a:buSzPts val="1400"/>
              <a:buChar char="○"/>
            </a:pPr>
            <a:r>
              <a:rPr b="1" lang="en"/>
              <a:t>test.txt</a:t>
            </a:r>
            <a:endParaRPr b="1"/>
          </a:p>
          <a:p>
            <a:pPr indent="0" lvl="0" marL="0" rtl="0" algn="l">
              <a:spcBef>
                <a:spcPts val="800"/>
              </a:spcBef>
              <a:spcAft>
                <a:spcPts val="800"/>
              </a:spcAft>
              <a:buNone/>
            </a:pPr>
            <a:r>
              <a:t/>
            </a:r>
            <a:endParaRPr/>
          </a:p>
        </p:txBody>
      </p:sp>
      <p:pic>
        <p:nvPicPr>
          <p:cNvPr id="1199" name="Google Shape;1199;p68"/>
          <p:cNvPicPr preferRelativeResize="0"/>
          <p:nvPr/>
        </p:nvPicPr>
        <p:blipFill>
          <a:blip r:embed="rId3">
            <a:alphaModFix/>
          </a:blip>
          <a:stretch>
            <a:fillRect/>
          </a:stretch>
        </p:blipFill>
        <p:spPr>
          <a:xfrm>
            <a:off x="0" y="1284248"/>
            <a:ext cx="9143999" cy="309704"/>
          </a:xfrm>
          <a:prstGeom prst="rect">
            <a:avLst/>
          </a:prstGeom>
          <a:noFill/>
          <a:ln>
            <a:noFill/>
          </a:ln>
        </p:spPr>
      </p:pic>
      <p:pic>
        <p:nvPicPr>
          <p:cNvPr id="1200" name="Google Shape;1200;p68"/>
          <p:cNvPicPr preferRelativeResize="0"/>
          <p:nvPr/>
        </p:nvPicPr>
        <p:blipFill>
          <a:blip r:embed="rId4">
            <a:alphaModFix/>
          </a:blip>
          <a:stretch>
            <a:fillRect/>
          </a:stretch>
        </p:blipFill>
        <p:spPr>
          <a:xfrm>
            <a:off x="4036963" y="1593950"/>
            <a:ext cx="4893686" cy="3463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Exploitation: Remote Code Execution</a:t>
            </a:r>
            <a:endParaRPr/>
          </a:p>
        </p:txBody>
      </p:sp>
      <p:sp>
        <p:nvSpPr>
          <p:cNvPr id="1206" name="Google Shape;1206;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Screenshot</a:t>
            </a:r>
            <a:r>
              <a:rPr lang="en"/>
              <a:t> of Full Meterpreter Exploit Output</a:t>
            </a:r>
            <a:endParaRPr/>
          </a:p>
        </p:txBody>
      </p:sp>
      <p:sp>
        <p:nvSpPr>
          <p:cNvPr id="1207" name="Google Shape;1207;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69"/>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1209" name="Google Shape;1209;p69"/>
          <p:cNvPicPr preferRelativeResize="0"/>
          <p:nvPr/>
        </p:nvPicPr>
        <p:blipFill>
          <a:blip r:embed="rId3">
            <a:alphaModFix/>
          </a:blip>
          <a:stretch>
            <a:fillRect/>
          </a:stretch>
        </p:blipFill>
        <p:spPr>
          <a:xfrm>
            <a:off x="439175" y="1071500"/>
            <a:ext cx="8426850" cy="400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7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15" name="Google Shape;1215;p70"/>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16" name="Google Shape;1216;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22" name="Google Shape;1222;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3" name="Google Shape;1223;p71"/>
          <p:cNvSpPr txBox="1"/>
          <p:nvPr>
            <p:ph idx="1" type="subTitle"/>
          </p:nvPr>
        </p:nvSpPr>
        <p:spPr>
          <a:xfrm>
            <a:off x="367350" y="675975"/>
            <a:ext cx="8255700" cy="971700"/>
          </a:xfrm>
          <a:prstGeom prst="rect">
            <a:avLst/>
          </a:prstGeom>
        </p:spPr>
        <p:txBody>
          <a:bodyPr anchorCtr="0" anchor="t" bIns="0" lIns="457200" spcFirstLastPara="1" rIns="457200" wrap="square" tIns="91425">
            <a:noAutofit/>
          </a:bodyPr>
          <a:lstStyle/>
          <a:p>
            <a:pPr indent="-148590" lvl="0" marL="320040" rtl="0" algn="l">
              <a:spcBef>
                <a:spcPts val="0"/>
              </a:spcBef>
              <a:spcAft>
                <a:spcPts val="0"/>
              </a:spcAft>
              <a:buSzPts val="900"/>
              <a:buChar char="●"/>
            </a:pPr>
            <a:r>
              <a:rPr lang="en" sz="900"/>
              <a:t>The Port Scan </a:t>
            </a:r>
            <a:r>
              <a:rPr lang="en" sz="900"/>
              <a:t>occurred</a:t>
            </a:r>
            <a:r>
              <a:rPr lang="en" sz="900"/>
              <a:t> on</a:t>
            </a:r>
            <a:r>
              <a:rPr lang="en" sz="900"/>
              <a:t> July 31, 2021 at 3:39 PM G.M.T. </a:t>
            </a:r>
            <a:endParaRPr sz="900"/>
          </a:p>
          <a:p>
            <a:pPr indent="-148590" lvl="0" marL="320040" rtl="0" algn="l">
              <a:spcBef>
                <a:spcPts val="0"/>
              </a:spcBef>
              <a:spcAft>
                <a:spcPts val="0"/>
              </a:spcAft>
              <a:buSzPts val="900"/>
              <a:buChar char="●"/>
            </a:pPr>
            <a:r>
              <a:rPr lang="en" sz="900"/>
              <a:t>178 Packets from IP 192.168.1.90</a:t>
            </a:r>
            <a:endParaRPr sz="900"/>
          </a:p>
          <a:p>
            <a:pPr indent="-148590" lvl="0" marL="320040" rtl="0" algn="l">
              <a:spcBef>
                <a:spcPts val="0"/>
              </a:spcBef>
              <a:spcAft>
                <a:spcPts val="0"/>
              </a:spcAft>
              <a:buSzPts val="900"/>
              <a:buChar char="●"/>
            </a:pPr>
            <a:r>
              <a:rPr lang="en" sz="900"/>
              <a:t>We can tell this is a port scan because it includes multiple ports.</a:t>
            </a:r>
            <a:endParaRPr sz="900"/>
          </a:p>
        </p:txBody>
      </p:sp>
      <p:pic>
        <p:nvPicPr>
          <p:cNvPr id="1224" name="Google Shape;1224;p71"/>
          <p:cNvPicPr preferRelativeResize="0"/>
          <p:nvPr/>
        </p:nvPicPr>
        <p:blipFill>
          <a:blip r:embed="rId3">
            <a:alphaModFix/>
          </a:blip>
          <a:stretch>
            <a:fillRect/>
          </a:stretch>
        </p:blipFill>
        <p:spPr>
          <a:xfrm>
            <a:off x="187300" y="3980525"/>
            <a:ext cx="9143999" cy="936125"/>
          </a:xfrm>
          <a:prstGeom prst="rect">
            <a:avLst/>
          </a:prstGeom>
          <a:noFill/>
          <a:ln>
            <a:noFill/>
          </a:ln>
        </p:spPr>
      </p:pic>
      <p:pic>
        <p:nvPicPr>
          <p:cNvPr id="1225" name="Google Shape;1225;p71"/>
          <p:cNvPicPr preferRelativeResize="0"/>
          <p:nvPr/>
        </p:nvPicPr>
        <p:blipFill>
          <a:blip r:embed="rId4">
            <a:alphaModFix/>
          </a:blip>
          <a:stretch>
            <a:fillRect/>
          </a:stretch>
        </p:blipFill>
        <p:spPr>
          <a:xfrm>
            <a:off x="2077425" y="1267600"/>
            <a:ext cx="4884175" cy="2712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31" name="Google Shape;1231;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2" name="Google Shape;1232;p72"/>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pic>
        <p:nvPicPr>
          <p:cNvPr id="1233" name="Google Shape;1233;p72"/>
          <p:cNvPicPr preferRelativeResize="0"/>
          <p:nvPr/>
        </p:nvPicPr>
        <p:blipFill>
          <a:blip r:embed="rId3">
            <a:alphaModFix/>
          </a:blip>
          <a:stretch>
            <a:fillRect/>
          </a:stretch>
        </p:blipFill>
        <p:spPr>
          <a:xfrm>
            <a:off x="731650" y="3543288"/>
            <a:ext cx="7486650" cy="1323975"/>
          </a:xfrm>
          <a:prstGeom prst="rect">
            <a:avLst/>
          </a:prstGeom>
          <a:noFill/>
          <a:ln>
            <a:noFill/>
          </a:ln>
        </p:spPr>
      </p:pic>
      <p:pic>
        <p:nvPicPr>
          <p:cNvPr id="1234" name="Google Shape;1234;p72"/>
          <p:cNvPicPr preferRelativeResize="0"/>
          <p:nvPr/>
        </p:nvPicPr>
        <p:blipFill>
          <a:blip r:embed="rId4">
            <a:alphaModFix/>
          </a:blip>
          <a:stretch>
            <a:fillRect/>
          </a:stretch>
        </p:blipFill>
        <p:spPr>
          <a:xfrm>
            <a:off x="367350" y="800091"/>
            <a:ext cx="8409301" cy="40120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Analysis: Finding the Request for the Hidden Directory</a:t>
            </a:r>
            <a:endParaRPr>
              <a:solidFill>
                <a:schemeClr val="dk1"/>
              </a:solidFill>
            </a:endParaRPr>
          </a:p>
          <a:p>
            <a:pPr indent="0" lvl="0" marL="0" rtl="0" algn="l">
              <a:spcBef>
                <a:spcPts val="0"/>
              </a:spcBef>
              <a:spcAft>
                <a:spcPts val="0"/>
              </a:spcAft>
              <a:buNone/>
            </a:pPr>
            <a:r>
              <a:t/>
            </a:r>
            <a:endParaRPr/>
          </a:p>
        </p:txBody>
      </p:sp>
      <p:sp>
        <p:nvSpPr>
          <p:cNvPr id="1240" name="Google Shape;1240;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Details:</a:t>
            </a:r>
            <a:endParaRPr/>
          </a:p>
        </p:txBody>
      </p:sp>
      <p:sp>
        <p:nvSpPr>
          <p:cNvPr id="1241" name="Google Shape;1241;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2" name="Google Shape;1242;p73"/>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167640" lvl="0" marL="320040" rtl="0" algn="l">
              <a:spcBef>
                <a:spcPts val="0"/>
              </a:spcBef>
              <a:spcAft>
                <a:spcPts val="0"/>
              </a:spcAft>
              <a:buClr>
                <a:schemeClr val="dk1"/>
              </a:buClr>
              <a:buSzPts val="1200"/>
              <a:buFont typeface="Arial"/>
              <a:buChar char="●"/>
            </a:pPr>
            <a:r>
              <a:rPr lang="en" sz="1200">
                <a:solidFill>
                  <a:schemeClr val="dk1"/>
                </a:solidFill>
              </a:rPr>
              <a:t>The request began at </a:t>
            </a:r>
            <a:r>
              <a:rPr b="1" lang="en" sz="1200">
                <a:solidFill>
                  <a:schemeClr val="dk1"/>
                </a:solidFill>
              </a:rPr>
              <a:t>4:37 PM G.M.T.</a:t>
            </a:r>
            <a:r>
              <a:rPr lang="en" sz="1200">
                <a:solidFill>
                  <a:schemeClr val="dk1"/>
                </a:solidFill>
              </a:rPr>
              <a:t>  And </a:t>
            </a:r>
            <a:r>
              <a:rPr b="1" lang="en" sz="1200">
                <a:solidFill>
                  <a:schemeClr val="dk1"/>
                </a:solidFill>
              </a:rPr>
              <a:t>20.572 Requests</a:t>
            </a:r>
            <a:r>
              <a:rPr lang="en" sz="1200">
                <a:solidFill>
                  <a:schemeClr val="dk1"/>
                </a:solidFill>
              </a:rPr>
              <a:t> were made</a:t>
            </a:r>
            <a:endParaRPr sz="1200">
              <a:solidFill>
                <a:schemeClr val="dk1"/>
              </a:solidFill>
            </a:endParaRPr>
          </a:p>
          <a:p>
            <a:pPr indent="-167640" lvl="0" marL="320040" rtl="0" algn="l">
              <a:spcBef>
                <a:spcPts val="0"/>
              </a:spcBef>
              <a:spcAft>
                <a:spcPts val="0"/>
              </a:spcAft>
              <a:buClr>
                <a:schemeClr val="dk1"/>
              </a:buClr>
              <a:buSzPts val="1200"/>
              <a:buFont typeface="Arial"/>
              <a:buChar char="●"/>
            </a:pPr>
            <a:r>
              <a:rPr lang="en" sz="1200">
                <a:solidFill>
                  <a:schemeClr val="dk1"/>
                </a:solidFill>
              </a:rPr>
              <a:t>The following files and their contents were requested. </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100" u="sng">
                <a:solidFill>
                  <a:schemeClr val="hlink"/>
                </a:solidFill>
                <a:latin typeface="Arial"/>
                <a:ea typeface="Arial"/>
                <a:cs typeface="Arial"/>
                <a:sym typeface="Arial"/>
                <a:hlinkClick r:id="rId3"/>
              </a:rPr>
              <a:t>http://192.168.1.105/company_folders/sales_docs/file2.txt</a:t>
            </a:r>
            <a:r>
              <a:rPr lang="en" sz="1100" u="sng">
                <a:solidFill>
                  <a:schemeClr val="hlink"/>
                </a:solidFill>
                <a:latin typeface="Arial"/>
                <a:ea typeface="Arial"/>
                <a:cs typeface="Arial"/>
                <a:sym typeface="Arial"/>
              </a:rPr>
              <a:t> </a:t>
            </a:r>
            <a:r>
              <a:rPr lang="en" sz="1100">
                <a:solidFill>
                  <a:schemeClr val="dk1"/>
                </a:solidFill>
              </a:rPr>
              <a:t>contained the location of the secret directory</a:t>
            </a:r>
            <a:endParaRPr sz="11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100" u="sng">
                <a:solidFill>
                  <a:schemeClr val="hlink"/>
                </a:solidFill>
                <a:latin typeface="Arial"/>
                <a:ea typeface="Arial"/>
                <a:cs typeface="Arial"/>
                <a:sym typeface="Arial"/>
                <a:hlinkClick r:id="rId4"/>
              </a:rPr>
              <a:t>http://192.168.1.105/company_folder/secret_folder/connect_to_corp/server</a:t>
            </a:r>
            <a:r>
              <a:rPr lang="en" sz="1100" u="sng">
                <a:solidFill>
                  <a:schemeClr val="hlink"/>
                </a:solidFill>
                <a:latin typeface="Arial"/>
                <a:ea typeface="Arial"/>
                <a:cs typeface="Arial"/>
                <a:sym typeface="Arial"/>
              </a:rPr>
              <a:t> </a:t>
            </a:r>
            <a:r>
              <a:rPr lang="en" sz="1100">
                <a:solidFill>
                  <a:schemeClr val="dk1"/>
                </a:solidFill>
              </a:rPr>
              <a:t>is contained within the</a:t>
            </a:r>
            <a:r>
              <a:rPr b="1" lang="en" sz="1100">
                <a:solidFill>
                  <a:schemeClr val="dk1"/>
                </a:solidFill>
              </a:rPr>
              <a:t> /secret_folder/</a:t>
            </a:r>
            <a:r>
              <a:rPr lang="en" sz="1100">
                <a:solidFill>
                  <a:schemeClr val="dk1"/>
                </a:solidFill>
              </a:rPr>
              <a:t> directory and is Ashton’s </a:t>
            </a:r>
            <a:r>
              <a:rPr b="1" lang="en" sz="1100">
                <a:solidFill>
                  <a:schemeClr val="dk1"/>
                </a:solidFill>
              </a:rPr>
              <a:t>Personal Note</a:t>
            </a:r>
            <a:r>
              <a:rPr lang="en" sz="1100">
                <a:solidFill>
                  <a:schemeClr val="dk1"/>
                </a:solidFill>
              </a:rPr>
              <a:t> giving instructctions on how to connect to the </a:t>
            </a:r>
            <a:r>
              <a:rPr b="1" lang="en" sz="1100">
                <a:solidFill>
                  <a:schemeClr val="dk1"/>
                </a:solidFill>
              </a:rPr>
              <a:t>/webdav/ </a:t>
            </a:r>
            <a:r>
              <a:rPr lang="en" sz="1100">
                <a:solidFill>
                  <a:schemeClr val="dk1"/>
                </a:solidFill>
              </a:rPr>
              <a:t>directory, and, thus, the  Apache Webserver</a:t>
            </a:r>
            <a:endParaRPr sz="1100">
              <a:solidFill>
                <a:schemeClr val="dk1"/>
              </a:solidFill>
            </a:endParaRPr>
          </a:p>
          <a:p>
            <a:pPr indent="0" lvl="0" marL="914400" rtl="0" algn="l">
              <a:spcBef>
                <a:spcPts val="0"/>
              </a:spcBef>
              <a:spcAft>
                <a:spcPts val="0"/>
              </a:spcAft>
              <a:buNone/>
            </a:pPr>
            <a:r>
              <a:t/>
            </a:r>
            <a:endParaRPr sz="1200">
              <a:solidFill>
                <a:schemeClr val="dk1"/>
              </a:solidFill>
            </a:endParaRPr>
          </a:p>
          <a:p>
            <a:pPr indent="0" lvl="0" marL="0" rtl="0" algn="l">
              <a:spcBef>
                <a:spcPts val="600"/>
              </a:spcBef>
              <a:spcAft>
                <a:spcPts val="800"/>
              </a:spcAft>
              <a:buNone/>
            </a:pPr>
            <a:r>
              <a:t/>
            </a:r>
            <a:endParaRPr/>
          </a:p>
        </p:txBody>
      </p:sp>
      <p:pic>
        <p:nvPicPr>
          <p:cNvPr id="1243" name="Google Shape;1243;p73"/>
          <p:cNvPicPr preferRelativeResize="0"/>
          <p:nvPr/>
        </p:nvPicPr>
        <p:blipFill>
          <a:blip r:embed="rId5">
            <a:alphaModFix/>
          </a:blip>
          <a:stretch>
            <a:fillRect/>
          </a:stretch>
        </p:blipFill>
        <p:spPr>
          <a:xfrm>
            <a:off x="1367875" y="2451300"/>
            <a:ext cx="6643799" cy="254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49" name="Google Shape;1249;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0" name="Google Shape;1250;p74"/>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pic>
        <p:nvPicPr>
          <p:cNvPr id="1251" name="Google Shape;1251;p74"/>
          <p:cNvPicPr preferRelativeResize="0"/>
          <p:nvPr/>
        </p:nvPicPr>
        <p:blipFill>
          <a:blip r:embed="rId3">
            <a:alphaModFix/>
          </a:blip>
          <a:stretch>
            <a:fillRect/>
          </a:stretch>
        </p:blipFill>
        <p:spPr>
          <a:xfrm>
            <a:off x="0" y="824227"/>
            <a:ext cx="9143999" cy="4000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Analysis: Uncovering the Brute Force Attack</a:t>
            </a:r>
            <a:endParaRPr>
              <a:solidFill>
                <a:schemeClr val="dk1"/>
              </a:solidFill>
            </a:endParaRPr>
          </a:p>
          <a:p>
            <a:pPr indent="0" lvl="0" marL="0" rtl="0" algn="l">
              <a:spcBef>
                <a:spcPts val="0"/>
              </a:spcBef>
              <a:spcAft>
                <a:spcPts val="0"/>
              </a:spcAft>
              <a:buNone/>
            </a:pPr>
            <a:r>
              <a:t/>
            </a:r>
            <a:endParaRPr/>
          </a:p>
        </p:txBody>
      </p:sp>
      <p:sp>
        <p:nvSpPr>
          <p:cNvPr id="1257" name="Google Shape;1257;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Details:</a:t>
            </a:r>
            <a:endParaRPr/>
          </a:p>
        </p:txBody>
      </p:sp>
      <p:sp>
        <p:nvSpPr>
          <p:cNvPr id="1258" name="Google Shape;1258;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9" name="Google Shape;1259;p75"/>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167640" lvl="0" marL="320040" rtl="0" algn="l">
              <a:spcBef>
                <a:spcPts val="0"/>
              </a:spcBef>
              <a:spcAft>
                <a:spcPts val="0"/>
              </a:spcAft>
              <a:buClr>
                <a:schemeClr val="dk1"/>
              </a:buClr>
              <a:buSzPts val="1200"/>
              <a:buFont typeface="Arial"/>
              <a:buChar char="●"/>
            </a:pPr>
            <a:r>
              <a:rPr b="1" lang="en" sz="1200">
                <a:solidFill>
                  <a:schemeClr val="dk1"/>
                </a:solidFill>
              </a:rPr>
              <a:t>20,571 Requests</a:t>
            </a:r>
            <a:r>
              <a:rPr lang="en" sz="1200">
                <a:solidFill>
                  <a:schemeClr val="dk1"/>
                </a:solidFill>
              </a:rPr>
              <a:t> were made during the Brute Force Attack</a:t>
            </a:r>
            <a:endParaRPr sz="1200">
              <a:solidFill>
                <a:schemeClr val="dk1"/>
              </a:solidFill>
            </a:endParaRPr>
          </a:p>
          <a:p>
            <a:pPr indent="-167640" lvl="0" marL="320040" rtl="0" algn="l">
              <a:spcBef>
                <a:spcPts val="0"/>
              </a:spcBef>
              <a:spcAft>
                <a:spcPts val="0"/>
              </a:spcAft>
              <a:buClr>
                <a:schemeClr val="dk1"/>
              </a:buClr>
              <a:buSzPts val="1200"/>
              <a:buFont typeface="Arial"/>
              <a:buChar char="●"/>
            </a:pPr>
            <a:r>
              <a:rPr b="1" lang="en" sz="1200">
                <a:solidFill>
                  <a:schemeClr val="dk1"/>
                </a:solidFill>
              </a:rPr>
              <a:t>10,148 Requests</a:t>
            </a:r>
            <a:r>
              <a:rPr lang="en" sz="1200">
                <a:solidFill>
                  <a:schemeClr val="dk1"/>
                </a:solidFill>
              </a:rPr>
              <a:t> were made before the password was attained via Brute Force.</a:t>
            </a:r>
            <a:endParaRPr sz="1200">
              <a:solidFill>
                <a:schemeClr val="dk1"/>
              </a:solidFill>
            </a:endParaRPr>
          </a:p>
          <a:p>
            <a:pPr indent="0" lvl="0" marL="0" rtl="0" algn="l">
              <a:spcBef>
                <a:spcPts val="600"/>
              </a:spcBef>
              <a:spcAft>
                <a:spcPts val="0"/>
              </a:spcAft>
              <a:buNone/>
            </a:pPr>
            <a:r>
              <a:t/>
            </a:r>
            <a:endParaRPr sz="1200">
              <a:solidFill>
                <a:schemeClr val="dk1"/>
              </a:solidFill>
            </a:endParaRPr>
          </a:p>
          <a:p>
            <a:pPr indent="0" lvl="0" marL="0" rtl="0" algn="l">
              <a:spcBef>
                <a:spcPts val="600"/>
              </a:spcBef>
              <a:spcAft>
                <a:spcPts val="800"/>
              </a:spcAft>
              <a:buNone/>
            </a:pPr>
            <a:r>
              <a:t/>
            </a:r>
            <a:endParaRPr/>
          </a:p>
        </p:txBody>
      </p:sp>
      <p:pic>
        <p:nvPicPr>
          <p:cNvPr id="1260" name="Google Shape;1260;p75"/>
          <p:cNvPicPr preferRelativeResize="0"/>
          <p:nvPr/>
        </p:nvPicPr>
        <p:blipFill>
          <a:blip r:embed="rId3">
            <a:alphaModFix/>
          </a:blip>
          <a:stretch>
            <a:fillRect/>
          </a:stretch>
        </p:blipFill>
        <p:spPr>
          <a:xfrm>
            <a:off x="1573150" y="1639375"/>
            <a:ext cx="5203174" cy="3277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66" name="Google Shape;1266;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7" name="Google Shape;1267;p76"/>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68" name="Google Shape;1268;p76"/>
          <p:cNvSpPr txBox="1"/>
          <p:nvPr>
            <p:ph idx="1" type="subTitle"/>
          </p:nvPr>
        </p:nvSpPr>
        <p:spPr>
          <a:xfrm>
            <a:off x="367350" y="741300"/>
            <a:ext cx="9087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b="1" lang="en" sz="1200"/>
              <a:t>58 Requests</a:t>
            </a:r>
            <a:r>
              <a:rPr lang="en" sz="1200"/>
              <a:t> were made to the </a:t>
            </a:r>
            <a:r>
              <a:rPr lang="en" sz="1200" u="sng">
                <a:solidFill>
                  <a:schemeClr val="hlink"/>
                </a:solidFill>
                <a:hlinkClick r:id="rId3"/>
              </a:rPr>
              <a:t>http://192.168.1.105/webdav/</a:t>
            </a:r>
            <a:r>
              <a:rPr lang="en" sz="1200"/>
              <a:t> directory</a:t>
            </a:r>
            <a:endParaRPr sz="1200"/>
          </a:p>
          <a:p>
            <a:pPr indent="-167640" lvl="0" marL="320040" rtl="0" algn="l">
              <a:spcBef>
                <a:spcPts val="0"/>
              </a:spcBef>
              <a:spcAft>
                <a:spcPts val="0"/>
              </a:spcAft>
              <a:buSzPts val="1200"/>
              <a:buChar char="●"/>
            </a:pPr>
            <a:r>
              <a:rPr lang="en" sz="1200"/>
              <a:t>The file </a:t>
            </a:r>
            <a:r>
              <a:rPr b="1" lang="en" sz="1200"/>
              <a:t>passwd.dav</a:t>
            </a:r>
            <a:r>
              <a:rPr lang="en" sz="1200"/>
              <a:t> was specifically requested </a:t>
            </a:r>
            <a:r>
              <a:rPr b="1" lang="en" sz="1200"/>
              <a:t>24 times</a:t>
            </a:r>
            <a:r>
              <a:rPr lang="en" sz="1200"/>
              <a:t>.</a:t>
            </a:r>
            <a:endParaRPr sz="1200"/>
          </a:p>
        </p:txBody>
      </p:sp>
      <p:pic>
        <p:nvPicPr>
          <p:cNvPr id="1269" name="Google Shape;1269;p76"/>
          <p:cNvPicPr preferRelativeResize="0"/>
          <p:nvPr/>
        </p:nvPicPr>
        <p:blipFill>
          <a:blip r:embed="rId4">
            <a:alphaModFix/>
          </a:blip>
          <a:stretch>
            <a:fillRect/>
          </a:stretch>
        </p:blipFill>
        <p:spPr>
          <a:xfrm>
            <a:off x="406100" y="1269150"/>
            <a:ext cx="7532451" cy="1417250"/>
          </a:xfrm>
          <a:prstGeom prst="rect">
            <a:avLst/>
          </a:prstGeom>
          <a:noFill/>
          <a:ln>
            <a:noFill/>
          </a:ln>
        </p:spPr>
      </p:pic>
      <p:pic>
        <p:nvPicPr>
          <p:cNvPr id="1270" name="Google Shape;1270;p76"/>
          <p:cNvPicPr preferRelativeResize="0"/>
          <p:nvPr/>
        </p:nvPicPr>
        <p:blipFill>
          <a:blip r:embed="rId5">
            <a:alphaModFix/>
          </a:blip>
          <a:stretch>
            <a:fillRect/>
          </a:stretch>
        </p:blipFill>
        <p:spPr>
          <a:xfrm>
            <a:off x="192400" y="2708900"/>
            <a:ext cx="8667750" cy="1143000"/>
          </a:xfrm>
          <a:prstGeom prst="rect">
            <a:avLst/>
          </a:prstGeom>
          <a:noFill/>
          <a:ln>
            <a:noFill/>
          </a:ln>
        </p:spPr>
      </p:pic>
      <p:pic>
        <p:nvPicPr>
          <p:cNvPr id="1271" name="Google Shape;1271;p76"/>
          <p:cNvPicPr preferRelativeResize="0"/>
          <p:nvPr/>
        </p:nvPicPr>
        <p:blipFill>
          <a:blip r:embed="rId6">
            <a:alphaModFix/>
          </a:blip>
          <a:stretch>
            <a:fillRect/>
          </a:stretch>
        </p:blipFill>
        <p:spPr>
          <a:xfrm>
            <a:off x="406100" y="3759150"/>
            <a:ext cx="7532450" cy="123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pic>
        <p:nvPicPr>
          <p:cNvPr id="1276" name="Google Shape;1276;p7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77" name="Google Shape;1277;p77"/>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78" name="Google Shape;1278;p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84" name="Google Shape;1284;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5" name="Google Shape;1285;p7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0" lvl="0" marL="0" rtl="0" algn="l">
              <a:spcBef>
                <a:spcPts val="0"/>
              </a:spcBef>
              <a:spcAft>
                <a:spcPts val="0"/>
              </a:spcAft>
              <a:buNone/>
            </a:pPr>
            <a:r>
              <a:rPr lang="en" sz="1400"/>
              <a:t>	</a:t>
            </a:r>
            <a:r>
              <a:rPr b="1" lang="en" sz="1400"/>
              <a:t>We can set an alarm to go off for any unauthorized activity on ports other than 80 and 443 that exceeds a set number of Ports per Source IP per Minute.</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a:t>
            </a:r>
            <a:endParaRPr sz="1400"/>
          </a:p>
          <a:p>
            <a:pPr indent="0" lvl="0" marL="0" rtl="0" algn="l">
              <a:spcBef>
                <a:spcPts val="0"/>
              </a:spcBef>
              <a:spcAft>
                <a:spcPts val="0"/>
              </a:spcAft>
              <a:buNone/>
            </a:pPr>
            <a:r>
              <a:rPr lang="en" sz="1400"/>
              <a:t>	</a:t>
            </a:r>
            <a:r>
              <a:rPr b="1" lang="en" sz="1400"/>
              <a:t>I would err on the side of caution; and, thus, have an alert go off if more than 4 ports are </a:t>
            </a:r>
            <a:r>
              <a:rPr b="1" lang="en" sz="1400"/>
              <a:t>being interacted with from the same Source IP per Minute.</a:t>
            </a:r>
            <a:endParaRPr b="1" sz="1400"/>
          </a:p>
        </p:txBody>
      </p:sp>
      <p:sp>
        <p:nvSpPr>
          <p:cNvPr id="1286" name="Google Shape;1286;p7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0" lvl="0" marL="0" rtl="0" algn="l">
              <a:spcBef>
                <a:spcPts val="0"/>
              </a:spcBef>
              <a:spcAft>
                <a:spcPts val="0"/>
              </a:spcAft>
              <a:buNone/>
            </a:pPr>
            <a:r>
              <a:rPr lang="en" sz="1400"/>
              <a:t>	</a:t>
            </a:r>
            <a:r>
              <a:rPr b="1" lang="en" sz="1400"/>
              <a:t>A strong Firewall must be implemented that specifically prevents port scanning and is configured to not allow for a single Source IP to utilize more than 4 ports per minute.  Furthermore, the Kibana Dashboard must be configured to alert staff in </a:t>
            </a:r>
            <a:r>
              <a:rPr b="1" lang="en" sz="1400"/>
              <a:t>real time</a:t>
            </a:r>
            <a:r>
              <a:rPr b="1" lang="en" sz="1400"/>
              <a:t> for potential port scanning so as to mitigate the amount of damage that can be done by addressing the potential attack while still in the Scanning Phase.</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92" name="Google Shape;1292;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3" name="Google Shape;1293;p79"/>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What kind of alarm can be set to detect future unauthorized access?</a:t>
            </a:r>
            <a:endParaRPr sz="1300"/>
          </a:p>
          <a:p>
            <a:pPr indent="0" lvl="0" marL="0" rtl="0" algn="l">
              <a:spcBef>
                <a:spcPts val="0"/>
              </a:spcBef>
              <a:spcAft>
                <a:spcPts val="0"/>
              </a:spcAft>
              <a:buNone/>
            </a:pPr>
            <a:r>
              <a:rPr lang="en" sz="1300"/>
              <a:t>	</a:t>
            </a:r>
            <a:r>
              <a:rPr b="1" lang="en" sz="1300"/>
              <a:t>An alarm can be configured to go off based off of the number of times that any external IP seeks to access the url.path containing *secret_folder*.</a:t>
            </a:r>
            <a:endParaRPr b="1"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What threshold would you set to activate this alarm?</a:t>
            </a:r>
            <a:endParaRPr sz="1300"/>
          </a:p>
          <a:p>
            <a:pPr indent="0" lvl="0" marL="0" rtl="0" algn="l">
              <a:spcBef>
                <a:spcPts val="0"/>
              </a:spcBef>
              <a:spcAft>
                <a:spcPts val="0"/>
              </a:spcAft>
              <a:buClr>
                <a:schemeClr val="dk1"/>
              </a:buClr>
              <a:buSzPts val="1100"/>
              <a:buFont typeface="Arial"/>
              <a:buNone/>
            </a:pPr>
            <a:r>
              <a:rPr lang="en" sz="1300"/>
              <a:t>	</a:t>
            </a:r>
            <a:r>
              <a:rPr b="1" lang="en" sz="1300"/>
              <a:t>I would not permit any access to this directory from any external IP without an alert being triggered by whitelisting our company IP’s, such as 192.168.1.105 and 192.168.1.1.</a:t>
            </a:r>
            <a:endParaRPr b="1" sz="1300"/>
          </a:p>
          <a:p>
            <a:pPr indent="0" lvl="0" marL="0" rtl="0" algn="l">
              <a:spcBef>
                <a:spcPts val="0"/>
              </a:spcBef>
              <a:spcAft>
                <a:spcPts val="0"/>
              </a:spcAft>
              <a:buNone/>
            </a:pPr>
            <a:r>
              <a:t/>
            </a:r>
            <a:endParaRPr sz="1300"/>
          </a:p>
        </p:txBody>
      </p:sp>
      <p:sp>
        <p:nvSpPr>
          <p:cNvPr id="1294" name="Google Shape;1294;p79"/>
          <p:cNvSpPr txBox="1"/>
          <p:nvPr>
            <p:ph idx="3" type="subTitle"/>
          </p:nvPr>
        </p:nvSpPr>
        <p:spPr>
          <a:xfrm>
            <a:off x="4466800" y="1604700"/>
            <a:ext cx="4298400" cy="3375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a:t>The configuration file of the host must be edited to block all </a:t>
            </a:r>
            <a:r>
              <a:rPr b="1" lang="en"/>
              <a:t>traffic from non-specified, whitelisted IP’s and the Apache Server’s Directory Listing option must be disabled.</a:t>
            </a:r>
            <a:endParaRPr b="1"/>
          </a:p>
          <a:p>
            <a:pPr indent="-317500" lvl="0" marL="228600" rtl="0" algn="l">
              <a:spcBef>
                <a:spcPts val="0"/>
              </a:spcBef>
              <a:spcAft>
                <a:spcPts val="0"/>
              </a:spcAft>
              <a:buSzPts val="1400"/>
              <a:buChar char="●"/>
            </a:pPr>
            <a:r>
              <a:rPr b="1" lang="en"/>
              <a:t>Commands:</a:t>
            </a:r>
            <a:endParaRPr b="1"/>
          </a:p>
          <a:p>
            <a:pPr indent="-304800" lvl="0" marL="457200" rtl="0" algn="l">
              <a:spcBef>
                <a:spcPts val="0"/>
              </a:spcBef>
              <a:spcAft>
                <a:spcPts val="0"/>
              </a:spcAft>
              <a:buSzPts val="1200"/>
              <a:buChar char="●"/>
            </a:pPr>
            <a:r>
              <a:rPr b="1" lang="en"/>
              <a:t>nano /etc/httpd/conf/httpd.conf</a:t>
            </a:r>
            <a:endParaRPr b="1"/>
          </a:p>
          <a:p>
            <a:pPr indent="-304800" lvl="0" marL="457200" rtl="0" algn="l">
              <a:spcBef>
                <a:spcPts val="0"/>
              </a:spcBef>
              <a:spcAft>
                <a:spcPts val="0"/>
              </a:spcAft>
              <a:buSzPts val="1200"/>
              <a:buChar char="●"/>
            </a:pPr>
            <a:r>
              <a:rPr b="1" lang="en"/>
              <a:t>Edit and Add &lt;Directory/var/www/company_folders/secretfolder/&gt; to the /var/www/ section of the “httpd.conf” file.</a:t>
            </a:r>
            <a:endParaRPr b="1"/>
          </a:p>
          <a:p>
            <a:pPr indent="0" lvl="0" marL="457200" rtl="0" algn="l">
              <a:spcBef>
                <a:spcPts val="0"/>
              </a:spcBef>
              <a:spcAft>
                <a:spcPts val="0"/>
              </a:spcAft>
              <a:buNone/>
            </a:pPr>
            <a:r>
              <a:rPr b="1" lang="en"/>
              <a:t>Set to Allow from 192.168.1.1/24</a:t>
            </a:r>
            <a:endParaRPr b="1"/>
          </a:p>
          <a:p>
            <a:pPr indent="0" lvl="0" marL="457200" rtl="0" algn="l">
              <a:spcBef>
                <a:spcPts val="0"/>
              </a:spcBef>
              <a:spcAft>
                <a:spcPts val="0"/>
              </a:spcAft>
              <a:buNone/>
            </a:pPr>
            <a:r>
              <a:rPr b="1" lang="en"/>
              <a:t>Set to Allow from 192.168.1.105</a:t>
            </a:r>
            <a:endParaRPr b="1"/>
          </a:p>
          <a:p>
            <a:pPr indent="0" lvl="0" marL="457200" rtl="0" algn="l">
              <a:spcBef>
                <a:spcPts val="0"/>
              </a:spcBef>
              <a:spcAft>
                <a:spcPts val="0"/>
              </a:spcAft>
              <a:buNone/>
            </a:pPr>
            <a:r>
              <a:rPr b="1" lang="en"/>
              <a:t>Set to Deny from 192.168.1.90</a:t>
            </a:r>
            <a:endParaRPr b="1"/>
          </a:p>
          <a:p>
            <a:pPr indent="0" lvl="0" marL="457200" rtl="0" algn="l">
              <a:spcBef>
                <a:spcPts val="0"/>
              </a:spcBef>
              <a:spcAft>
                <a:spcPts val="0"/>
              </a:spcAft>
              <a:buNone/>
            </a:pPr>
            <a:r>
              <a:rPr b="1" lang="en"/>
              <a:t>Close with &lt;/Directory&gt;</a:t>
            </a:r>
            <a:endParaRPr b="1"/>
          </a:p>
          <a:p>
            <a:pPr indent="-304800" lvl="0" marL="457200" rtl="0" algn="l">
              <a:spcBef>
                <a:spcPts val="0"/>
              </a:spcBef>
              <a:spcAft>
                <a:spcPts val="0"/>
              </a:spcAft>
              <a:buSzPts val="1200"/>
              <a:buChar char="●"/>
            </a:pPr>
            <a:r>
              <a:rPr b="1" lang="en"/>
              <a:t>Lastly, remove “Indexes” from the Options portion.</a:t>
            </a:r>
            <a:endParaRPr b="1"/>
          </a:p>
          <a:p>
            <a:pPr indent="0" lvl="0" marL="0" rtl="0" algn="l">
              <a:spcBef>
                <a:spcPts val="0"/>
              </a:spcBef>
              <a:spcAft>
                <a:spcPts val="0"/>
              </a:spcAft>
              <a:buClr>
                <a:schemeClr val="dk1"/>
              </a:buClr>
              <a:buSzPts val="1100"/>
              <a:buFont typeface="Arial"/>
              <a:buNone/>
            </a:pPr>
            <a:r>
              <a:rPr b="1" lang="en"/>
              <a:t> </a:t>
            </a:r>
            <a:endParaRPr b="1"/>
          </a:p>
          <a:p>
            <a:pPr indent="0" lvl="0" marL="0" rtl="0" algn="l">
              <a:spcBef>
                <a:spcPts val="0"/>
              </a:spcBef>
              <a:spcAft>
                <a:spcPts val="0"/>
              </a:spcAft>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300" name="Google Shape;1300;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1" name="Google Shape;1301;p80"/>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0"/>
              </a:spcBef>
              <a:spcAft>
                <a:spcPts val="0"/>
              </a:spcAft>
              <a:buNone/>
            </a:pPr>
            <a:r>
              <a:rPr lang="en" sz="1400"/>
              <a:t>	</a:t>
            </a:r>
            <a:r>
              <a:rPr b="1" lang="en" sz="1400"/>
              <a:t>An alarm should be set to go off based off of the number of Failed Login HTTP Response Code attempts to any given resource.</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Clr>
                <a:schemeClr val="dk1"/>
              </a:buClr>
              <a:buSzPts val="1100"/>
              <a:buFont typeface="Arial"/>
              <a:buNone/>
            </a:pPr>
            <a:r>
              <a:rPr lang="en" sz="1400"/>
              <a:t>	</a:t>
            </a:r>
            <a:r>
              <a:rPr b="1" lang="en" sz="1400"/>
              <a:t>I would set the alarm to sound if there were more than 10 failed login attempts per 10 minutes.</a:t>
            </a:r>
            <a:endParaRPr b="1" sz="1400"/>
          </a:p>
          <a:p>
            <a:pPr indent="0" lvl="0" marL="0" rtl="0" algn="l">
              <a:spcBef>
                <a:spcPts val="0"/>
              </a:spcBef>
              <a:spcAft>
                <a:spcPts val="0"/>
              </a:spcAft>
              <a:buNone/>
            </a:pPr>
            <a:r>
              <a:t/>
            </a:r>
            <a:endParaRPr sz="1400"/>
          </a:p>
        </p:txBody>
      </p:sp>
      <p:sp>
        <p:nvSpPr>
          <p:cNvPr id="1302" name="Google Shape;1302;p8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First, implementing a Strong Password Policy with Two-Factor Authentication is a must.  </a:t>
            </a:r>
            <a:endParaRPr b="1" sz="1100"/>
          </a:p>
          <a:p>
            <a:pPr indent="0" lvl="0" marL="0" rtl="0" algn="l">
              <a:spcBef>
                <a:spcPts val="0"/>
              </a:spcBef>
              <a:spcAft>
                <a:spcPts val="0"/>
              </a:spcAft>
              <a:buNone/>
            </a:pPr>
            <a:r>
              <a:rPr b="1" lang="en" sz="1100"/>
              <a:t>Next, we must edit the “sg_config.yml” file with the following:</a:t>
            </a:r>
            <a:endParaRPr b="1" sz="11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None/>
            </a:pPr>
            <a:r>
              <a:t/>
            </a:r>
            <a:endParaRPr sz="1400"/>
          </a:p>
        </p:txBody>
      </p:sp>
      <p:pic>
        <p:nvPicPr>
          <p:cNvPr id="1303" name="Google Shape;1303;p80"/>
          <p:cNvPicPr preferRelativeResize="0"/>
          <p:nvPr/>
        </p:nvPicPr>
        <p:blipFill>
          <a:blip r:embed="rId3">
            <a:alphaModFix/>
          </a:blip>
          <a:stretch>
            <a:fillRect/>
          </a:stretch>
        </p:blipFill>
        <p:spPr>
          <a:xfrm>
            <a:off x="5200575" y="2360375"/>
            <a:ext cx="2830850" cy="2334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309" name="Google Shape;1309;p81"/>
          <p:cNvSpPr txBox="1"/>
          <p:nvPr>
            <p:ph idx="1" type="subTitle"/>
          </p:nvPr>
        </p:nvSpPr>
        <p:spPr>
          <a:xfrm>
            <a:off x="-12300" y="4997475"/>
            <a:ext cx="7971900" cy="1461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0" name="Google Shape;1310;p8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What kind of alarm can be set to detect future access to this directory?</a:t>
            </a:r>
            <a:endParaRPr sz="1300"/>
          </a:p>
          <a:p>
            <a:pPr indent="0" lvl="0" marL="0" rtl="0" algn="l">
              <a:spcBef>
                <a:spcPts val="0"/>
              </a:spcBef>
              <a:spcAft>
                <a:spcPts val="0"/>
              </a:spcAft>
              <a:buNone/>
            </a:pPr>
            <a:r>
              <a:rPr lang="en" sz="1300"/>
              <a:t>	</a:t>
            </a:r>
            <a:r>
              <a:rPr b="1" lang="en" sz="1300"/>
              <a:t>I would set an alarm based off of any HTTP Request activity directed towards the url.path containing “webdav” from any non approved and whitelisted IP’s.</a:t>
            </a:r>
            <a:endParaRPr b="1" sz="1300"/>
          </a:p>
          <a:p>
            <a:pPr indent="0" lvl="0" marL="0" rtl="0" algn="l">
              <a:spcBef>
                <a:spcPts val="0"/>
              </a:spcBef>
              <a:spcAft>
                <a:spcPts val="0"/>
              </a:spcAft>
              <a:buNone/>
            </a:pPr>
            <a:r>
              <a:t/>
            </a:r>
            <a:endParaRPr b="1" sz="1300"/>
          </a:p>
          <a:p>
            <a:pPr indent="0" lvl="0" marL="0" rtl="0" algn="l">
              <a:spcBef>
                <a:spcPts val="0"/>
              </a:spcBef>
              <a:spcAft>
                <a:spcPts val="0"/>
              </a:spcAft>
              <a:buClr>
                <a:schemeClr val="dk1"/>
              </a:buClr>
              <a:buSzPts val="1100"/>
              <a:buFont typeface="Arial"/>
              <a:buNone/>
            </a:pPr>
            <a:r>
              <a:rPr lang="en" sz="1300"/>
              <a:t>What threshold would you set to activate this alarm?</a:t>
            </a:r>
            <a:endParaRPr sz="1300"/>
          </a:p>
          <a:p>
            <a:pPr indent="0" lvl="0" marL="0" rtl="0" algn="l">
              <a:spcBef>
                <a:spcPts val="0"/>
              </a:spcBef>
              <a:spcAft>
                <a:spcPts val="0"/>
              </a:spcAft>
              <a:buClr>
                <a:schemeClr val="dk1"/>
              </a:buClr>
              <a:buSzPts val="1100"/>
              <a:buFont typeface="Arial"/>
              <a:buNone/>
            </a:pPr>
            <a:r>
              <a:rPr lang="en" sz="1300"/>
              <a:t>	</a:t>
            </a:r>
            <a:r>
              <a:rPr b="1" lang="en" sz="1300"/>
              <a:t>I would set the threshold at 0, because any HTTP Requests for Confidential Resources from Unauthorized IP’s should be looked into </a:t>
            </a:r>
            <a:r>
              <a:rPr b="1" lang="en" sz="1300"/>
              <a:t>immediately</a:t>
            </a:r>
            <a:r>
              <a:rPr b="1" lang="en" sz="1300"/>
              <a:t>.</a:t>
            </a:r>
            <a:endParaRPr b="1" sz="1300"/>
          </a:p>
          <a:p>
            <a:pPr indent="0" lvl="0" marL="0" rtl="0" algn="l">
              <a:spcBef>
                <a:spcPts val="0"/>
              </a:spcBef>
              <a:spcAft>
                <a:spcPts val="0"/>
              </a:spcAft>
              <a:buNone/>
            </a:pPr>
            <a:r>
              <a:t/>
            </a:r>
            <a:endParaRPr sz="1400"/>
          </a:p>
        </p:txBody>
      </p:sp>
      <p:sp>
        <p:nvSpPr>
          <p:cNvPr id="1311" name="Google Shape;1311;p81"/>
          <p:cNvSpPr txBox="1"/>
          <p:nvPr>
            <p:ph idx="3" type="subTitle"/>
          </p:nvPr>
        </p:nvSpPr>
        <p:spPr>
          <a:xfrm>
            <a:off x="4466800" y="1604700"/>
            <a:ext cx="4298400" cy="34215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500"/>
              <a:t>S</a:t>
            </a:r>
            <a:r>
              <a:rPr b="1" lang="en" sz="1400"/>
              <a:t>imilar to preventing access to the aforementioned secret_folder directory, we must explicitly alter the “</a:t>
            </a:r>
            <a:r>
              <a:rPr b="1" lang="en">
                <a:solidFill>
                  <a:schemeClr val="dk1"/>
                </a:solidFill>
              </a:rPr>
              <a:t>/etc/httpd/conf/httpd.conf” file.</a:t>
            </a:r>
            <a:endParaRPr b="1" sz="1400"/>
          </a:p>
          <a:p>
            <a:pPr indent="0" lvl="0" marL="0" rtl="0" algn="l">
              <a:spcBef>
                <a:spcPts val="0"/>
              </a:spcBef>
              <a:spcAft>
                <a:spcPts val="0"/>
              </a:spcAft>
              <a:buNone/>
            </a:pPr>
            <a:r>
              <a:rPr b="1" lang="en">
                <a:solidFill>
                  <a:schemeClr val="dk1"/>
                </a:solidFill>
              </a:rPr>
              <a:t>Commands:</a:t>
            </a:r>
            <a:endParaRPr b="1">
              <a:solidFill>
                <a:schemeClr val="dk1"/>
              </a:solidFill>
            </a:endParaRPr>
          </a:p>
          <a:p>
            <a:pPr indent="-304800" lvl="0" marL="457200" rtl="0" algn="l">
              <a:spcBef>
                <a:spcPts val="0"/>
              </a:spcBef>
              <a:spcAft>
                <a:spcPts val="0"/>
              </a:spcAft>
              <a:buClr>
                <a:schemeClr val="dk1"/>
              </a:buClr>
              <a:buSzPts val="1200"/>
              <a:buChar char="●"/>
            </a:pPr>
            <a:r>
              <a:rPr b="1" lang="en">
                <a:solidFill>
                  <a:schemeClr val="dk1"/>
                </a:solidFill>
              </a:rPr>
              <a:t>nano /etc/httpd/conf/httpd/conf</a:t>
            </a:r>
            <a:endParaRPr b="1">
              <a:solidFill>
                <a:schemeClr val="dk1"/>
              </a:solidFill>
            </a:endParaRPr>
          </a:p>
          <a:p>
            <a:pPr indent="-304800" lvl="0" marL="457200" rtl="0" algn="l">
              <a:spcBef>
                <a:spcPts val="0"/>
              </a:spcBef>
              <a:spcAft>
                <a:spcPts val="0"/>
              </a:spcAft>
              <a:buClr>
                <a:schemeClr val="dk1"/>
              </a:buClr>
              <a:buSzPts val="1200"/>
              <a:buChar char="●"/>
            </a:pPr>
            <a:r>
              <a:rPr b="1" lang="en">
                <a:solidFill>
                  <a:schemeClr val="dk1"/>
                </a:solidFill>
              </a:rPr>
              <a:t>Edit and Add &lt;Directory/var/www/webdav/&gt; to the /var/www/ section. </a:t>
            </a:r>
            <a:endParaRPr b="1">
              <a:solidFill>
                <a:schemeClr val="dk1"/>
              </a:solidFill>
            </a:endParaRPr>
          </a:p>
          <a:p>
            <a:pPr indent="0" lvl="0" marL="457200" rtl="0" algn="l">
              <a:spcBef>
                <a:spcPts val="0"/>
              </a:spcBef>
              <a:spcAft>
                <a:spcPts val="0"/>
              </a:spcAft>
              <a:buClr>
                <a:schemeClr val="dk1"/>
              </a:buClr>
              <a:buSzPts val="1100"/>
              <a:buFont typeface="Arial"/>
              <a:buNone/>
            </a:pPr>
            <a:r>
              <a:rPr b="1" lang="en">
                <a:solidFill>
                  <a:schemeClr val="dk1"/>
                </a:solidFill>
              </a:rPr>
              <a:t>Set to Allow from 192.168.1.1/24</a:t>
            </a:r>
            <a:endParaRPr b="1">
              <a:solidFill>
                <a:schemeClr val="dk1"/>
              </a:solidFill>
            </a:endParaRPr>
          </a:p>
          <a:p>
            <a:pPr indent="0" lvl="0" marL="457200" rtl="0" algn="l">
              <a:spcBef>
                <a:spcPts val="0"/>
              </a:spcBef>
              <a:spcAft>
                <a:spcPts val="0"/>
              </a:spcAft>
              <a:buClr>
                <a:schemeClr val="dk1"/>
              </a:buClr>
              <a:buSzPts val="1100"/>
              <a:buFont typeface="Arial"/>
              <a:buNone/>
            </a:pPr>
            <a:r>
              <a:rPr b="1" lang="en">
                <a:solidFill>
                  <a:schemeClr val="dk1"/>
                </a:solidFill>
              </a:rPr>
              <a:t>Set to Allow from 192.168.1.105</a:t>
            </a:r>
            <a:endParaRPr b="1">
              <a:solidFill>
                <a:schemeClr val="dk1"/>
              </a:solidFill>
            </a:endParaRPr>
          </a:p>
          <a:p>
            <a:pPr indent="0" lvl="0" marL="457200" rtl="0" algn="l">
              <a:spcBef>
                <a:spcPts val="0"/>
              </a:spcBef>
              <a:spcAft>
                <a:spcPts val="0"/>
              </a:spcAft>
              <a:buClr>
                <a:schemeClr val="dk1"/>
              </a:buClr>
              <a:buSzPts val="1100"/>
              <a:buFont typeface="Arial"/>
              <a:buNone/>
            </a:pPr>
            <a:r>
              <a:rPr b="1" lang="en">
                <a:solidFill>
                  <a:schemeClr val="dk1"/>
                </a:solidFill>
              </a:rPr>
              <a:t>Set to Deny from 192.168.1.80</a:t>
            </a:r>
            <a:endParaRPr b="1">
              <a:solidFill>
                <a:schemeClr val="dk1"/>
              </a:solidFill>
            </a:endParaRPr>
          </a:p>
          <a:p>
            <a:pPr indent="0" lvl="0" marL="457200" rtl="0" algn="l">
              <a:spcBef>
                <a:spcPts val="0"/>
              </a:spcBef>
              <a:spcAft>
                <a:spcPts val="0"/>
              </a:spcAft>
              <a:buClr>
                <a:schemeClr val="dk1"/>
              </a:buClr>
              <a:buSzPts val="1100"/>
              <a:buFont typeface="Arial"/>
              <a:buNone/>
            </a:pPr>
            <a:r>
              <a:rPr b="1" lang="en">
                <a:solidFill>
                  <a:schemeClr val="dk1"/>
                </a:solidFill>
              </a:rPr>
              <a:t>Close with &lt;/Directory&gt;</a:t>
            </a:r>
            <a:endParaRPr b="1">
              <a:solidFill>
                <a:schemeClr val="dk1"/>
              </a:solidFill>
            </a:endParaRPr>
          </a:p>
          <a:p>
            <a:pPr indent="0" lvl="0" marL="0" rtl="0" algn="l">
              <a:spcBef>
                <a:spcPts val="0"/>
              </a:spcBef>
              <a:spcAft>
                <a:spcPts val="0"/>
              </a:spcAft>
              <a:buClr>
                <a:schemeClr val="dk1"/>
              </a:buClr>
              <a:buSzPts val="1100"/>
              <a:buFont typeface="Arial"/>
              <a:buNone/>
            </a:pPr>
            <a:r>
              <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317" name="Google Shape;1317;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8" name="Google Shape;1318;p8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kind of alarm can be set to detect future file uploads?</a:t>
            </a:r>
            <a:endParaRPr/>
          </a:p>
          <a:p>
            <a:pPr indent="0" lvl="0" marL="0" rtl="0" algn="l">
              <a:spcBef>
                <a:spcPts val="0"/>
              </a:spcBef>
              <a:spcAft>
                <a:spcPts val="0"/>
              </a:spcAft>
              <a:buNone/>
            </a:pPr>
            <a:r>
              <a:rPr lang="en"/>
              <a:t>	</a:t>
            </a:r>
            <a:r>
              <a:rPr b="1" lang="en"/>
              <a:t>I would set up an alarm to sound whenever the HTTP Request Method “Put” is used directed towards the special resource of the url.path containing *webdav* that comes from a non-whitelisted Source IP.</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What threshold would you set to activate this alarm?</a:t>
            </a:r>
            <a:endParaRPr/>
          </a:p>
          <a:p>
            <a:pPr indent="0" lvl="0" marL="0" rtl="0" algn="l">
              <a:spcBef>
                <a:spcPts val="0"/>
              </a:spcBef>
              <a:spcAft>
                <a:spcPts val="0"/>
              </a:spcAft>
              <a:buClr>
                <a:schemeClr val="dk1"/>
              </a:buClr>
              <a:buSzPts val="1100"/>
              <a:buFont typeface="Arial"/>
              <a:buNone/>
            </a:pPr>
            <a:r>
              <a:rPr lang="en"/>
              <a:t>	</a:t>
            </a:r>
            <a:r>
              <a:rPr b="1" lang="en"/>
              <a:t>Again, I would set the threshold to 0 for this resource because of the essential nature of its confidentiality.  If any “Put” HTTP Requests occur from any unrecognized IP to this resource, an alarm should sound to prompt investigation.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19" name="Google Shape;1319;p8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Once again, the httpd.conf file must be edited with nano to specify that we want only </a:t>
            </a:r>
            <a:r>
              <a:rPr b="1" lang="en" sz="1400"/>
              <a:t>specific</a:t>
            </a:r>
            <a:r>
              <a:rPr b="1" lang="en" sz="1400"/>
              <a:t> IP’s to be allowed to access the /webdav/ resource, and to Deny All traffic that is not specifically Allowed.  Most importantly, however, we must add the line:</a:t>
            </a:r>
            <a:endParaRPr b="1" sz="1400"/>
          </a:p>
          <a:p>
            <a:pPr indent="-317500" lvl="0" marL="457200" rtl="0" algn="l">
              <a:spcBef>
                <a:spcPts val="0"/>
              </a:spcBef>
              <a:spcAft>
                <a:spcPts val="0"/>
              </a:spcAft>
              <a:buSzPts val="1400"/>
              <a:buChar char="●"/>
            </a:pPr>
            <a:r>
              <a:rPr b="1" lang="en" sz="1400"/>
              <a:t>&lt;LimitExcept GET POST HEAD &gt;deny from all</a:t>
            </a:r>
            <a:endParaRPr b="1" sz="1400"/>
          </a:p>
          <a:p>
            <a:pPr indent="457200" lvl="0" marL="0" rtl="0" algn="l">
              <a:spcBef>
                <a:spcPts val="0"/>
              </a:spcBef>
              <a:spcAft>
                <a:spcPts val="0"/>
              </a:spcAft>
              <a:buNone/>
            </a:pPr>
            <a:r>
              <a:rPr b="1" lang="en" sz="1400"/>
              <a:t>&lt;/LimitExcept&gt;</a:t>
            </a:r>
            <a:endParaRPr b="1" sz="1400"/>
          </a:p>
          <a:p>
            <a:pPr indent="0" lvl="0" marL="0" rtl="0" algn="l">
              <a:spcBef>
                <a:spcPts val="0"/>
              </a:spcBef>
              <a:spcAft>
                <a:spcPts val="0"/>
              </a:spcAft>
              <a:buNone/>
            </a:pPr>
            <a:r>
              <a:rPr b="1" lang="en" sz="1400"/>
              <a:t>&lt;/Directory&gt;</a:t>
            </a:r>
            <a:endParaRPr b="1"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None/>
            </a:pPr>
            <a:r>
              <a:t/>
            </a:r>
            <a:endParaRPr b="1"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3525" y="910475"/>
            <a:ext cx="1838400" cy="37812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b="1" lang="en" sz="800"/>
              <a:t>Address </a:t>
            </a:r>
            <a:r>
              <a:rPr b="1" lang="en" sz="800"/>
              <a:t>Range: 192.168.1.1/24</a:t>
            </a:r>
            <a:endParaRPr b="1" sz="800"/>
          </a:p>
          <a:p>
            <a:pPr indent="0" lvl="0" marL="0" rtl="0" algn="l">
              <a:spcBef>
                <a:spcPts val="0"/>
              </a:spcBef>
              <a:spcAft>
                <a:spcPts val="0"/>
              </a:spcAft>
              <a:buClr>
                <a:schemeClr val="dk1"/>
              </a:buClr>
              <a:buSzPts val="1100"/>
              <a:buFont typeface="Arial"/>
              <a:buNone/>
            </a:pPr>
            <a:r>
              <a:rPr b="1" lang="en" sz="800"/>
              <a:t>Netmask: 255.255.255.0</a:t>
            </a:r>
            <a:endParaRPr b="1" sz="800"/>
          </a:p>
          <a:p>
            <a:pPr indent="0" lvl="0" marL="0" rtl="0" algn="l">
              <a:spcBef>
                <a:spcPts val="0"/>
              </a:spcBef>
              <a:spcAft>
                <a:spcPts val="0"/>
              </a:spcAft>
              <a:buClr>
                <a:schemeClr val="dk1"/>
              </a:buClr>
              <a:buSzPts val="1100"/>
              <a:buFont typeface="Arial"/>
              <a:buNone/>
            </a:pPr>
            <a:r>
              <a:rPr b="1" lang="en" sz="800"/>
              <a:t>Gateway: 10.0.0.1</a:t>
            </a:r>
            <a:endParaRPr b="1"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b="1" lang="en" sz="800">
                <a:solidFill>
                  <a:schemeClr val="dk1"/>
                </a:solidFill>
              </a:rPr>
              <a:t>IPv4: 192.168.1.1 </a:t>
            </a:r>
            <a:endParaRPr b="1" sz="800">
              <a:solidFill>
                <a:schemeClr val="dk1"/>
              </a:solidFill>
            </a:endParaRPr>
          </a:p>
          <a:p>
            <a:pPr indent="0" lvl="0" marL="0" rtl="0" algn="l">
              <a:spcBef>
                <a:spcPts val="0"/>
              </a:spcBef>
              <a:spcAft>
                <a:spcPts val="0"/>
              </a:spcAft>
              <a:buClr>
                <a:schemeClr val="dk1"/>
              </a:buClr>
              <a:buSzPts val="1100"/>
              <a:buFont typeface="Arial"/>
              <a:buNone/>
            </a:pPr>
            <a:r>
              <a:rPr b="1" lang="en" sz="800">
                <a:solidFill>
                  <a:schemeClr val="dk1"/>
                </a:solidFill>
              </a:rPr>
              <a:t>OS: Windows 10 Pro</a:t>
            </a:r>
            <a:endParaRPr b="1" sz="800">
              <a:solidFill>
                <a:schemeClr val="dk1"/>
              </a:solidFill>
            </a:endParaRPr>
          </a:p>
          <a:p>
            <a:pPr indent="0" lvl="0" marL="0" rtl="0" algn="l">
              <a:spcBef>
                <a:spcPts val="0"/>
              </a:spcBef>
              <a:spcAft>
                <a:spcPts val="0"/>
              </a:spcAft>
              <a:buClr>
                <a:schemeClr val="dk1"/>
              </a:buClr>
              <a:buSzPts val="1100"/>
              <a:buFont typeface="Arial"/>
              <a:buNone/>
            </a:pPr>
            <a:r>
              <a:rPr b="1" lang="en" sz="800">
                <a:solidFill>
                  <a:schemeClr val="dk1"/>
                </a:solidFill>
              </a:rPr>
              <a:t>Hostname: ML-REFVM-684427</a:t>
            </a:r>
            <a:endParaRPr b="1" sz="800">
              <a:solidFill>
                <a:schemeClr val="dk1"/>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sz="800"/>
              <a:t>IPv4:</a:t>
            </a:r>
            <a:endParaRPr b="1" sz="800"/>
          </a:p>
          <a:p>
            <a:pPr indent="0" lvl="0" marL="0" rtl="0" algn="l">
              <a:spcBef>
                <a:spcPts val="0"/>
              </a:spcBef>
              <a:spcAft>
                <a:spcPts val="0"/>
              </a:spcAft>
              <a:buClr>
                <a:schemeClr val="dk1"/>
              </a:buClr>
              <a:buSzPts val="1100"/>
              <a:buFont typeface="Arial"/>
              <a:buNone/>
            </a:pPr>
            <a:r>
              <a:rPr b="1" lang="en" sz="800"/>
              <a:t>OS: Kali GNU Linux</a:t>
            </a:r>
            <a:endParaRPr b="1" sz="800"/>
          </a:p>
          <a:p>
            <a:pPr indent="0" lvl="0" marL="0" rtl="0" algn="l">
              <a:spcBef>
                <a:spcPts val="0"/>
              </a:spcBef>
              <a:spcAft>
                <a:spcPts val="0"/>
              </a:spcAft>
              <a:buClr>
                <a:schemeClr val="dk1"/>
              </a:buClr>
              <a:buSzPts val="1100"/>
              <a:buFont typeface="Arial"/>
              <a:buNone/>
            </a:pPr>
            <a:r>
              <a:rPr b="1" lang="en" sz="800"/>
              <a:t>Hostname: Kali</a:t>
            </a:r>
            <a:endParaRPr b="1" sz="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sz="800"/>
              <a:t>IPv4: 192.168.1.105</a:t>
            </a:r>
            <a:endParaRPr b="1" sz="800"/>
          </a:p>
          <a:p>
            <a:pPr indent="0" lvl="0" marL="0" rtl="0" algn="l">
              <a:spcBef>
                <a:spcPts val="0"/>
              </a:spcBef>
              <a:spcAft>
                <a:spcPts val="0"/>
              </a:spcAft>
              <a:buClr>
                <a:schemeClr val="dk1"/>
              </a:buClr>
              <a:buSzPts val="1100"/>
              <a:buFont typeface="Arial"/>
              <a:buNone/>
            </a:pPr>
            <a:r>
              <a:rPr b="1" lang="en" sz="800"/>
              <a:t>OS: Ubuntu 18.04.1 LTS</a:t>
            </a:r>
            <a:endParaRPr b="1" sz="800"/>
          </a:p>
          <a:p>
            <a:pPr indent="0" lvl="0" marL="0" rtl="0" algn="l">
              <a:spcBef>
                <a:spcPts val="0"/>
              </a:spcBef>
              <a:spcAft>
                <a:spcPts val="0"/>
              </a:spcAft>
              <a:buClr>
                <a:schemeClr val="dk1"/>
              </a:buClr>
              <a:buSzPts val="1100"/>
              <a:buFont typeface="Arial"/>
              <a:buNone/>
            </a:pPr>
            <a:r>
              <a:rPr b="1" lang="en" sz="800"/>
              <a:t>Hostname:Capstone</a:t>
            </a:r>
            <a:endParaRPr b="1" sz="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sz="800"/>
              <a:t>IPv4: 192.168.1.100	</a:t>
            </a:r>
            <a:endParaRPr b="1" sz="800"/>
          </a:p>
          <a:p>
            <a:pPr indent="0" lvl="0" marL="0" rtl="0" algn="l">
              <a:spcBef>
                <a:spcPts val="0"/>
              </a:spcBef>
              <a:spcAft>
                <a:spcPts val="0"/>
              </a:spcAft>
              <a:buClr>
                <a:schemeClr val="dk1"/>
              </a:buClr>
              <a:buSzPts val="1100"/>
              <a:buFont typeface="Arial"/>
              <a:buNone/>
            </a:pPr>
            <a:r>
              <a:rPr b="1" lang="en" sz="800"/>
              <a:t>OS: Ubuntu 18.04.4 LTS</a:t>
            </a:r>
            <a:endParaRPr b="1" sz="800"/>
          </a:p>
          <a:p>
            <a:pPr indent="0" lvl="0" marL="0" rtl="0" algn="l">
              <a:spcBef>
                <a:spcPts val="0"/>
              </a:spcBef>
              <a:spcAft>
                <a:spcPts val="0"/>
              </a:spcAft>
              <a:buClr>
                <a:schemeClr val="dk1"/>
              </a:buClr>
              <a:buSzPts val="1100"/>
              <a:buFont typeface="Arial"/>
              <a:buNone/>
            </a:pPr>
            <a:r>
              <a:rPr b="1" lang="en" sz="800"/>
              <a:t>Hostname: ELK</a:t>
            </a:r>
            <a:endParaRPr b="1" sz="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4">
            <a:alphaModFix/>
          </a:blip>
          <a:stretch>
            <a:fillRect/>
          </a:stretch>
        </p:blipFill>
        <p:spPr>
          <a:xfrm>
            <a:off x="115375" y="769275"/>
            <a:ext cx="6906424" cy="403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{7833BF56-D766-4AF8-B210-2056E0E76967}</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 and OS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b="1" lang="en">
                          <a:latin typeface="Roboto"/>
                          <a:ea typeface="Roboto"/>
                          <a:cs typeface="Roboto"/>
                          <a:sym typeface="Roboto"/>
                        </a:rPr>
                        <a:t>Capstone</a:t>
                      </a:r>
                      <a:endParaRPr b="1">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IP:  </a:t>
                      </a:r>
                      <a:r>
                        <a:rPr b="1" lang="en" sz="1300">
                          <a:solidFill>
                            <a:schemeClr val="dk1"/>
                          </a:solidFill>
                          <a:latin typeface="Roboto"/>
                          <a:ea typeface="Roboto"/>
                          <a:cs typeface="Roboto"/>
                          <a:sym typeface="Roboto"/>
                        </a:rPr>
                        <a:t>192.168.1.105</a:t>
                      </a:r>
                      <a:endParaRPr b="1"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OS: Linux Ubuntu 18.04.1 LTS</a:t>
                      </a:r>
                      <a:endParaRPr b="1" sz="13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200">
                          <a:latin typeface="Roboto"/>
                          <a:ea typeface="Roboto"/>
                          <a:cs typeface="Roboto"/>
                          <a:sym typeface="Roboto"/>
                        </a:rPr>
                        <a:t>Target Webserver VM.  Forwards logs to ELK Machine on Kibana Dashboards.</a:t>
                      </a:r>
                      <a:endParaRPr b="1"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a:latin typeface="Roboto"/>
                          <a:ea typeface="Roboto"/>
                          <a:cs typeface="Roboto"/>
                          <a:sym typeface="Roboto"/>
                        </a:rPr>
                        <a:t>ELK</a:t>
                      </a:r>
                      <a:endParaRPr b="1">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Roboto"/>
                          <a:ea typeface="Roboto"/>
                          <a:cs typeface="Roboto"/>
                          <a:sym typeface="Roboto"/>
                        </a:rPr>
                        <a:t>IP:  192.168.1.100</a:t>
                      </a:r>
                      <a:endParaRPr b="1" sz="1300">
                        <a:latin typeface="Roboto"/>
                        <a:ea typeface="Roboto"/>
                        <a:cs typeface="Roboto"/>
                        <a:sym typeface="Roboto"/>
                      </a:endParaRPr>
                    </a:p>
                    <a:p>
                      <a:pPr indent="0" lvl="0" marL="0" rtl="0" algn="l">
                        <a:spcBef>
                          <a:spcPts val="0"/>
                        </a:spcBef>
                        <a:spcAft>
                          <a:spcPts val="0"/>
                        </a:spcAft>
                        <a:buNone/>
                      </a:pPr>
                      <a:r>
                        <a:rPr b="1" lang="en" sz="1300">
                          <a:latin typeface="Roboto"/>
                          <a:ea typeface="Roboto"/>
                          <a:cs typeface="Roboto"/>
                          <a:sym typeface="Roboto"/>
                        </a:rPr>
                        <a:t>OS: Linux Ubuntu 18.04.4 LTS</a:t>
                      </a:r>
                      <a:endParaRPr b="1" sz="13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200">
                          <a:latin typeface="Roboto"/>
                          <a:ea typeface="Roboto"/>
                          <a:cs typeface="Roboto"/>
                          <a:sym typeface="Roboto"/>
                        </a:rPr>
                        <a:t>SIEMs VM for Logs utilizing Elasticsearch, Logstash, and Kibana.</a:t>
                      </a:r>
                      <a:endParaRPr b="1"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a:latin typeface="Roboto"/>
                          <a:ea typeface="Roboto"/>
                          <a:cs typeface="Roboto"/>
                          <a:sym typeface="Roboto"/>
                        </a:rPr>
                        <a:t>Kali</a:t>
                      </a:r>
                      <a:endParaRPr b="1">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Roboto"/>
                          <a:ea typeface="Roboto"/>
                          <a:cs typeface="Roboto"/>
                          <a:sym typeface="Roboto"/>
                        </a:rPr>
                        <a:t>IP:  192.168.1.90</a:t>
                      </a:r>
                      <a:endParaRPr b="1" sz="1300">
                        <a:latin typeface="Roboto"/>
                        <a:ea typeface="Roboto"/>
                        <a:cs typeface="Roboto"/>
                        <a:sym typeface="Roboto"/>
                      </a:endParaRPr>
                    </a:p>
                    <a:p>
                      <a:pPr indent="0" lvl="0" marL="0" rtl="0" algn="l">
                        <a:spcBef>
                          <a:spcPts val="0"/>
                        </a:spcBef>
                        <a:spcAft>
                          <a:spcPts val="0"/>
                        </a:spcAft>
                        <a:buNone/>
                      </a:pPr>
                      <a:r>
                        <a:rPr b="1" lang="en" sz="1300">
                          <a:latin typeface="Roboto"/>
                          <a:ea typeface="Roboto"/>
                          <a:cs typeface="Roboto"/>
                          <a:sym typeface="Roboto"/>
                        </a:rPr>
                        <a:t>OS: Kali GNU/Linux v. 2020.1</a:t>
                      </a:r>
                      <a:endParaRPr b="1" sz="13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200">
                          <a:latin typeface="Roboto"/>
                          <a:ea typeface="Roboto"/>
                          <a:cs typeface="Roboto"/>
                          <a:sym typeface="Roboto"/>
                        </a:rPr>
                        <a:t>Penetration Testing Attack VM.  Linux VM equipped with Pen-Testing Tools.</a:t>
                      </a:r>
                      <a:endParaRPr b="1"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b="1" lang="en">
                          <a:latin typeface="Roboto"/>
                          <a:ea typeface="Roboto"/>
                          <a:cs typeface="Roboto"/>
                          <a:sym typeface="Roboto"/>
                        </a:rPr>
                        <a:t>ML-REFVM-684427</a:t>
                      </a:r>
                      <a:endParaRPr b="1">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b="1" lang="en" sz="1300">
                          <a:latin typeface="Roboto"/>
                          <a:ea typeface="Roboto"/>
                          <a:cs typeface="Roboto"/>
                          <a:sym typeface="Roboto"/>
                        </a:rPr>
                        <a:t>IP:  192.168.1.1/24</a:t>
                      </a:r>
                      <a:endParaRPr b="1" sz="1300">
                        <a:latin typeface="Roboto"/>
                        <a:ea typeface="Roboto"/>
                        <a:cs typeface="Roboto"/>
                        <a:sym typeface="Roboto"/>
                      </a:endParaRPr>
                    </a:p>
                    <a:p>
                      <a:pPr indent="0" lvl="0" marL="0" rtl="0" algn="l">
                        <a:spcBef>
                          <a:spcPts val="0"/>
                        </a:spcBef>
                        <a:spcAft>
                          <a:spcPts val="0"/>
                        </a:spcAft>
                        <a:buNone/>
                      </a:pPr>
                      <a:r>
                        <a:rPr b="1" lang="en" sz="1300">
                          <a:latin typeface="Roboto"/>
                          <a:ea typeface="Roboto"/>
                          <a:cs typeface="Roboto"/>
                          <a:sym typeface="Roboto"/>
                        </a:rPr>
                        <a:t>OS: Windows 10 Pro v. 1909</a:t>
                      </a:r>
                      <a:endParaRPr b="1" sz="13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200">
                          <a:latin typeface="Roboto"/>
                          <a:ea typeface="Roboto"/>
                          <a:cs typeface="Roboto"/>
                          <a:sym typeface="Roboto"/>
                        </a:rPr>
                        <a:t>Microsoft Jumpbox VM with </a:t>
                      </a:r>
                      <a:r>
                        <a:rPr b="1" lang="en" sz="1200">
                          <a:solidFill>
                            <a:schemeClr val="dk1"/>
                          </a:solidFill>
                          <a:latin typeface="Roboto"/>
                          <a:ea typeface="Roboto"/>
                          <a:cs typeface="Roboto"/>
                          <a:sym typeface="Roboto"/>
                        </a:rPr>
                        <a:t>NAT Switch for connectivity </a:t>
                      </a:r>
                      <a:r>
                        <a:rPr b="1" lang="en" sz="1200">
                          <a:latin typeface="Roboto"/>
                          <a:ea typeface="Roboto"/>
                          <a:cs typeface="Roboto"/>
                          <a:sym typeface="Roboto"/>
                        </a:rPr>
                        <a:t>to </a:t>
                      </a:r>
                      <a:r>
                        <a:rPr b="1" lang="en" sz="1200">
                          <a:latin typeface="Roboto"/>
                          <a:ea typeface="Roboto"/>
                          <a:cs typeface="Roboto"/>
                          <a:sym typeface="Roboto"/>
                        </a:rPr>
                        <a:t>the Capstone, ELK, and Kali VMs.</a:t>
                      </a:r>
                      <a:endParaRPr b="1"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5337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322125" y="898500"/>
          <a:ext cx="3000000" cy="3000000"/>
        </p:xfrm>
        <a:graphic>
          <a:graphicData uri="http://schemas.openxmlformats.org/drawingml/2006/table">
            <a:tbl>
              <a:tblPr>
                <a:noFill/>
                <a:tableStyleId>{7833BF56-D766-4AF8-B210-2056E0E76967}</a:tableStyleId>
              </a:tblPr>
              <a:tblGrid>
                <a:gridCol w="2787500"/>
                <a:gridCol w="2787500"/>
                <a:gridCol w="2787500"/>
              </a:tblGrid>
              <a:tr h="3803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1580575">
                <a:tc>
                  <a:txBody>
                    <a:bodyPr/>
                    <a:lstStyle/>
                    <a:p>
                      <a:pPr indent="0" lvl="0" marL="0" rtl="0" algn="l">
                        <a:spcBef>
                          <a:spcPts val="0"/>
                        </a:spcBef>
                        <a:spcAft>
                          <a:spcPts val="0"/>
                        </a:spcAft>
                        <a:buNone/>
                      </a:pPr>
                      <a:r>
                        <a:rPr b="1" lang="en" sz="1200">
                          <a:latin typeface="Roboto"/>
                          <a:ea typeface="Roboto"/>
                          <a:cs typeface="Roboto"/>
                          <a:sym typeface="Roboto"/>
                        </a:rPr>
                        <a:t>Apache Server Security Misconfiguration</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Sensitive files are visible to the public through Port 80 HTTP web navigation.  Ashton has posted instructions to connect to WebDAV and is using Ryan’s credentials, which are listed in passwd.dav.</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Allows attackers to gain guided access to WebDAV server in order to navigate and perform </a:t>
                      </a:r>
                      <a:r>
                        <a:rPr lang="en" sz="1100">
                          <a:latin typeface="Roboto"/>
                          <a:ea typeface="Roboto"/>
                          <a:cs typeface="Roboto"/>
                          <a:sym typeface="Roboto"/>
                        </a:rPr>
                        <a:t>reconnaissance</a:t>
                      </a:r>
                      <a:r>
                        <a:rPr lang="en" sz="1100">
                          <a:latin typeface="Roboto"/>
                          <a:ea typeface="Roboto"/>
                          <a:cs typeface="Roboto"/>
                          <a:sym typeface="Roboto"/>
                        </a:rPr>
                        <a:t>, locating sensitive data, such as the “secret folder”.  Poor Credentialing Policy and Administration by Ashton makes this possible.</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405150">
                <a:tc>
                  <a:txBody>
                    <a:bodyPr/>
                    <a:lstStyle/>
                    <a:p>
                      <a:pPr indent="0" lvl="0" marL="0" rtl="0" algn="l">
                        <a:spcBef>
                          <a:spcPts val="0"/>
                        </a:spcBef>
                        <a:spcAft>
                          <a:spcPts val="0"/>
                        </a:spcAft>
                        <a:buNone/>
                      </a:pPr>
                      <a:r>
                        <a:rPr b="1" lang="en" sz="1200">
                          <a:latin typeface="Roboto"/>
                          <a:ea typeface="Roboto"/>
                          <a:cs typeface="Roboto"/>
                          <a:sym typeface="Roboto"/>
                        </a:rPr>
                        <a:t>Brute Force Vulnerability</a:t>
                      </a:r>
                      <a:endParaRPr b="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There is no limit set for failed HTTP requests by Status Code, nor Success/Fail Rate, which allows Brute Force Attacks.</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Provides access to the (what Ashton thought) was the </a:t>
                      </a:r>
                      <a:r>
                        <a:rPr lang="en" sz="1100">
                          <a:latin typeface="Roboto"/>
                          <a:ea typeface="Roboto"/>
                          <a:cs typeface="Roboto"/>
                          <a:sym typeface="Roboto"/>
                        </a:rPr>
                        <a:t>inaccessible</a:t>
                      </a:r>
                      <a:r>
                        <a:rPr lang="en" sz="1100">
                          <a:latin typeface="Roboto"/>
                          <a:ea typeface="Roboto"/>
                          <a:cs typeface="Roboto"/>
                          <a:sym typeface="Roboto"/>
                        </a:rPr>
                        <a:t> “secret folder”, which allowed for attackers to gain to </a:t>
                      </a:r>
                      <a:r>
                        <a:rPr lang="en" sz="1100">
                          <a:latin typeface="Roboto"/>
                          <a:ea typeface="Roboto"/>
                          <a:cs typeface="Roboto"/>
                          <a:sym typeface="Roboto"/>
                        </a:rPr>
                        <a:t>instructions</a:t>
                      </a:r>
                      <a:r>
                        <a:rPr lang="en" sz="1100">
                          <a:latin typeface="Roboto"/>
                          <a:ea typeface="Roboto"/>
                          <a:cs typeface="Roboto"/>
                          <a:sym typeface="Roboto"/>
                        </a:rPr>
                        <a:t> on how to access WebDAV server and Ryan’s hashed password for </a:t>
                      </a:r>
                      <a:r>
                        <a:rPr lang="en" sz="1100">
                          <a:latin typeface="Roboto"/>
                          <a:ea typeface="Roboto"/>
                          <a:cs typeface="Roboto"/>
                          <a:sym typeface="Roboto"/>
                        </a:rPr>
                        <a:t>decryption</a:t>
                      </a:r>
                      <a:r>
                        <a:rPr lang="en" sz="1100">
                          <a:latin typeface="Roboto"/>
                          <a:ea typeface="Roboto"/>
                          <a:cs typeface="Roboto"/>
                          <a:sym typeface="Roboto"/>
                        </a:rPr>
                        <a:t>.</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78900">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Remote Code Execution</a:t>
                      </a:r>
                      <a:endParaRPr b="1" sz="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There is no alert set up to monitor, nor rule setup, to deny any incoming traffic from foreign Source IP’s on the default Meterpreter Port 4444.</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Allows attacker to execute remote code and </a:t>
                      </a:r>
                      <a:r>
                        <a:rPr lang="en" sz="1100">
                          <a:latin typeface="Roboto"/>
                          <a:ea typeface="Roboto"/>
                          <a:cs typeface="Roboto"/>
                          <a:sym typeface="Roboto"/>
                        </a:rPr>
                        <a:t>maintain</a:t>
                      </a:r>
                      <a:r>
                        <a:rPr lang="en" sz="1100">
                          <a:latin typeface="Roboto"/>
                          <a:ea typeface="Roboto"/>
                          <a:cs typeface="Roboto"/>
                          <a:sym typeface="Roboto"/>
                        </a:rPr>
                        <a:t> Command and Control over Webserver.</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Overall Security Misconfiguration</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5"/>
            <a:ext cx="2371500" cy="3435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sz="1100">
              <a:latin typeface="Roboto"/>
              <a:ea typeface="Roboto"/>
              <a:cs typeface="Roboto"/>
              <a:sym typeface="Roboto"/>
            </a:endParaRPr>
          </a:p>
          <a:p>
            <a:pPr indent="-295275" lvl="0" marL="457200" rtl="0" algn="l">
              <a:lnSpc>
                <a:spcPct val="115000"/>
              </a:lnSpc>
              <a:spcBef>
                <a:spcPts val="0"/>
              </a:spcBef>
              <a:spcAft>
                <a:spcPts val="0"/>
              </a:spcAft>
              <a:buSzPts val="1050"/>
              <a:buFont typeface="Roboto"/>
              <a:buChar char="●"/>
            </a:pPr>
            <a:r>
              <a:rPr lang="en" sz="1050">
                <a:latin typeface="Roboto"/>
                <a:ea typeface="Roboto"/>
                <a:cs typeface="Roboto"/>
                <a:sym typeface="Roboto"/>
              </a:rPr>
              <a:t>Used bash command line in terminal on Capstone VM to discern IP.</a:t>
            </a:r>
            <a:endParaRPr sz="1050">
              <a:latin typeface="Roboto"/>
              <a:ea typeface="Roboto"/>
              <a:cs typeface="Roboto"/>
              <a:sym typeface="Roboto"/>
            </a:endParaRPr>
          </a:p>
          <a:p>
            <a:pPr indent="-295275" lvl="0" marL="457200" rtl="0" algn="l">
              <a:lnSpc>
                <a:spcPct val="115000"/>
              </a:lnSpc>
              <a:spcBef>
                <a:spcPts val="0"/>
              </a:spcBef>
              <a:spcAft>
                <a:spcPts val="0"/>
              </a:spcAft>
              <a:buSzPts val="1050"/>
              <a:buFont typeface="Roboto"/>
              <a:buChar char="●"/>
            </a:pPr>
            <a:r>
              <a:rPr lang="en" sz="1050">
                <a:latin typeface="Roboto"/>
                <a:ea typeface="Roboto"/>
                <a:cs typeface="Roboto"/>
                <a:sym typeface="Roboto"/>
              </a:rPr>
              <a:t>Exploited the fact that Administrator Ashton has left Apache Webserver configured to have Directory Listing Enabled.</a:t>
            </a:r>
            <a:endParaRPr sz="1050">
              <a:latin typeface="Roboto"/>
              <a:ea typeface="Roboto"/>
              <a:cs typeface="Roboto"/>
              <a:sym typeface="Roboto"/>
            </a:endParaRPr>
          </a:p>
          <a:p>
            <a:pPr indent="-295275" lvl="0" marL="457200" rtl="0" algn="l">
              <a:lnSpc>
                <a:spcPct val="115000"/>
              </a:lnSpc>
              <a:spcBef>
                <a:spcPts val="0"/>
              </a:spcBef>
              <a:spcAft>
                <a:spcPts val="0"/>
              </a:spcAft>
              <a:buSzPts val="1050"/>
              <a:buFont typeface="Roboto"/>
              <a:buChar char="●"/>
            </a:pPr>
            <a:r>
              <a:rPr lang="en" sz="1050">
                <a:latin typeface="Roboto"/>
                <a:ea typeface="Roboto"/>
                <a:cs typeface="Roboto"/>
                <a:sym typeface="Roboto"/>
              </a:rPr>
              <a:t>Used Web Browser to go directly to Capstone IP 192.168.1.105 and explore VSI’s company directory with free rein.</a:t>
            </a:r>
            <a:endParaRPr sz="1050">
              <a:latin typeface="Roboto"/>
              <a:ea typeface="Roboto"/>
              <a:cs typeface="Roboto"/>
              <a:sym typeface="Roboto"/>
            </a:endParaRPr>
          </a:p>
          <a:p>
            <a:pPr indent="0" lvl="0" marL="457200" rtl="0" algn="l">
              <a:lnSpc>
                <a:spcPct val="115000"/>
              </a:lnSpc>
              <a:spcBef>
                <a:spcPts val="0"/>
              </a:spcBef>
              <a:spcAft>
                <a:spcPts val="0"/>
              </a:spcAft>
              <a:buNone/>
            </a:pPr>
            <a:r>
              <a:t/>
            </a:r>
            <a:endParaRPr sz="105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Located /</a:t>
            </a:r>
            <a:r>
              <a:rPr b="1" lang="en" sz="1050">
                <a:solidFill>
                  <a:schemeClr val="dk1"/>
                </a:solidFill>
                <a:latin typeface="Roboto"/>
                <a:ea typeface="Roboto"/>
                <a:cs typeface="Roboto"/>
                <a:sym typeface="Roboto"/>
              </a:rPr>
              <a:t>secret_folder/</a:t>
            </a:r>
            <a:endParaRPr b="1"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Found Ashton’s </a:t>
            </a:r>
            <a:r>
              <a:rPr b="1" lang="en" sz="1050">
                <a:solidFill>
                  <a:schemeClr val="dk1"/>
                </a:solidFill>
                <a:latin typeface="Roboto"/>
                <a:ea typeface="Roboto"/>
                <a:cs typeface="Roboto"/>
                <a:sym typeface="Roboto"/>
              </a:rPr>
              <a:t>“Personal Note” </a:t>
            </a:r>
            <a:r>
              <a:rPr lang="en" sz="1050">
                <a:solidFill>
                  <a:schemeClr val="dk1"/>
                </a:solidFill>
                <a:latin typeface="Roboto"/>
                <a:ea typeface="Roboto"/>
                <a:cs typeface="Roboto"/>
                <a:sym typeface="Roboto"/>
              </a:rPr>
              <a:t>instructions in file (</a:t>
            </a:r>
            <a:r>
              <a:rPr b="1" lang="en" sz="1050">
                <a:solidFill>
                  <a:schemeClr val="dk1"/>
                </a:solidFill>
                <a:latin typeface="Roboto"/>
                <a:ea typeface="Roboto"/>
                <a:cs typeface="Roboto"/>
                <a:sym typeface="Roboto"/>
              </a:rPr>
              <a:t>connect_to_corp_server</a:t>
            </a:r>
            <a:r>
              <a:rPr lang="en" sz="1050">
                <a:solidFill>
                  <a:schemeClr val="dk1"/>
                </a:solidFill>
                <a:latin typeface="Roboto"/>
                <a:ea typeface="Roboto"/>
                <a:cs typeface="Roboto"/>
                <a:sym typeface="Roboto"/>
              </a:rPr>
              <a:t>) for connectivity and Ryan’s credentials for access.</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Accessed </a:t>
            </a:r>
            <a:r>
              <a:rPr b="1" lang="en" sz="1050">
                <a:solidFill>
                  <a:schemeClr val="dk1"/>
                </a:solidFill>
                <a:latin typeface="Roboto"/>
                <a:ea typeface="Roboto"/>
                <a:cs typeface="Roboto"/>
                <a:sym typeface="Roboto"/>
              </a:rPr>
              <a:t>/webdav/ </a:t>
            </a:r>
            <a:r>
              <a:rPr lang="en" sz="1050">
                <a:solidFill>
                  <a:schemeClr val="dk1"/>
                </a:solidFill>
                <a:latin typeface="Roboto"/>
                <a:ea typeface="Roboto"/>
                <a:cs typeface="Roboto"/>
                <a:sym typeface="Roboto"/>
              </a:rPr>
              <a:t>via Brute Force gaining Ryan’s hashed password and cracked it with www.crackstation.net</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Connected to </a:t>
            </a:r>
            <a:r>
              <a:rPr b="1" lang="en" sz="1050">
                <a:solidFill>
                  <a:schemeClr val="dk1"/>
                </a:solidFill>
                <a:latin typeface="Roboto"/>
                <a:ea typeface="Roboto"/>
                <a:cs typeface="Roboto"/>
                <a:sym typeface="Roboto"/>
              </a:rPr>
              <a:t>WebDAV </a:t>
            </a:r>
            <a:r>
              <a:rPr lang="en" sz="1050">
                <a:solidFill>
                  <a:schemeClr val="dk1"/>
                </a:solidFill>
                <a:latin typeface="Roboto"/>
                <a:ea typeface="Roboto"/>
                <a:cs typeface="Roboto"/>
                <a:sym typeface="Roboto"/>
              </a:rPr>
              <a:t>Server and uploaded </a:t>
            </a:r>
            <a:r>
              <a:rPr b="1" lang="en" sz="1050">
                <a:solidFill>
                  <a:schemeClr val="dk1"/>
                </a:solidFill>
                <a:latin typeface="Roboto"/>
                <a:ea typeface="Roboto"/>
                <a:cs typeface="Roboto"/>
                <a:sym typeface="Roboto"/>
              </a:rPr>
              <a:t>PHP Reverse Shell</a:t>
            </a:r>
            <a:r>
              <a:rPr lang="en" sz="1050">
                <a:solidFill>
                  <a:schemeClr val="dk1"/>
                </a:solidFill>
                <a:latin typeface="Roboto"/>
                <a:ea typeface="Roboto"/>
                <a:cs typeface="Roboto"/>
                <a:sym typeface="Roboto"/>
              </a:rPr>
              <a:t> executable, </a:t>
            </a:r>
            <a:r>
              <a:rPr b="1" lang="en" sz="1050">
                <a:solidFill>
                  <a:schemeClr val="dk1"/>
                </a:solidFill>
                <a:latin typeface="Roboto"/>
                <a:ea typeface="Roboto"/>
                <a:cs typeface="Roboto"/>
                <a:sym typeface="Roboto"/>
              </a:rPr>
              <a:t>shell.exe</a:t>
            </a:r>
            <a:endParaRPr b="1" sz="1050">
              <a:solidFill>
                <a:schemeClr val="dk1"/>
              </a:solidFill>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5719200" y="3197200"/>
            <a:ext cx="3308776" cy="1483475"/>
          </a:xfrm>
          <a:prstGeom prst="rect">
            <a:avLst/>
          </a:prstGeom>
          <a:noFill/>
          <a:ln>
            <a:noFill/>
          </a:ln>
        </p:spPr>
      </p:pic>
      <p:pic>
        <p:nvPicPr>
          <p:cNvPr id="1108" name="Google Shape;1108;p61"/>
          <p:cNvPicPr preferRelativeResize="0"/>
          <p:nvPr/>
        </p:nvPicPr>
        <p:blipFill>
          <a:blip r:embed="rId4">
            <a:alphaModFix/>
          </a:blip>
          <a:stretch>
            <a:fillRect/>
          </a:stretch>
        </p:blipFill>
        <p:spPr>
          <a:xfrm>
            <a:off x="5719199" y="1367025"/>
            <a:ext cx="3384925" cy="169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Exploitation: Overall Security Misconfiguration (continued)</a:t>
            </a:r>
            <a:endParaRPr>
              <a:solidFill>
                <a:schemeClr val="dk1"/>
              </a:solidFill>
            </a:endParaRPr>
          </a:p>
          <a:p>
            <a:pPr indent="0" lvl="0" marL="0" rtl="0" algn="l">
              <a:spcBef>
                <a:spcPts val="0"/>
              </a:spcBef>
              <a:spcAft>
                <a:spcPts val="0"/>
              </a:spcAft>
              <a:buNone/>
            </a:pPr>
            <a:r>
              <a:t/>
            </a:r>
            <a:endParaRPr/>
          </a:p>
        </p:txBody>
      </p:sp>
      <p:sp>
        <p:nvSpPr>
          <p:cNvPr id="1114" name="Google Shape;1114;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Reference Screenshots of Misconfigured Security Browser Exploit </a:t>
            </a:r>
            <a:endParaRPr/>
          </a:p>
        </p:txBody>
      </p:sp>
      <p:sp>
        <p:nvSpPr>
          <p:cNvPr id="1115" name="Google Shape;111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6" name="Google Shape;1116;p62"/>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None/>
            </a:pPr>
            <a:r>
              <a:rPr b="1" lang="en"/>
              <a:t>Bash Command</a:t>
            </a:r>
            <a:r>
              <a:rPr lang="en"/>
              <a:t> to </a:t>
            </a:r>
            <a:r>
              <a:rPr b="1" lang="en"/>
              <a:t>Identify IP Address of Capstone VM</a:t>
            </a:r>
            <a:r>
              <a:rPr lang="en"/>
              <a:t>:</a:t>
            </a:r>
            <a:endParaRPr/>
          </a:p>
          <a:p>
            <a:pPr indent="0" lvl="0" marL="0" rtl="0" algn="ctr">
              <a:spcBef>
                <a:spcPts val="800"/>
              </a:spcBef>
              <a:spcAft>
                <a:spcPts val="0"/>
              </a:spcAft>
              <a:buNone/>
            </a:pPr>
            <a:r>
              <a:t/>
            </a:r>
            <a:endParaRPr/>
          </a:p>
          <a:p>
            <a:pPr indent="0" lvl="0" marL="0" rtl="0" algn="ctr">
              <a:spcBef>
                <a:spcPts val="800"/>
              </a:spcBef>
              <a:spcAft>
                <a:spcPts val="0"/>
              </a:spcAft>
              <a:buNone/>
            </a:pPr>
            <a:r>
              <a:t/>
            </a:r>
            <a:endParaRPr/>
          </a:p>
          <a:p>
            <a:pPr indent="0" lvl="0" marL="0" rtl="0" algn="ctr">
              <a:spcBef>
                <a:spcPts val="800"/>
              </a:spcBef>
              <a:spcAft>
                <a:spcPts val="0"/>
              </a:spcAft>
              <a:buNone/>
            </a:pPr>
            <a:r>
              <a:t/>
            </a:r>
            <a:endParaRPr/>
          </a:p>
          <a:p>
            <a:pPr indent="0" lvl="0" marL="0" rtl="0" algn="ctr">
              <a:spcBef>
                <a:spcPts val="800"/>
              </a:spcBef>
              <a:spcAft>
                <a:spcPts val="0"/>
              </a:spcAft>
              <a:buNone/>
            </a:pPr>
            <a:r>
              <a:rPr b="1" lang="en"/>
              <a:t>Administrator Ashton’s “Personal Note”</a:t>
            </a:r>
            <a:r>
              <a:rPr lang="en"/>
              <a:t> with </a:t>
            </a:r>
            <a:r>
              <a:rPr b="1" lang="en"/>
              <a:t>WebDAV Connectivity Instructions </a:t>
            </a:r>
            <a:r>
              <a:rPr lang="en"/>
              <a:t>with </a:t>
            </a:r>
            <a:r>
              <a:rPr b="1" lang="en"/>
              <a:t>Ryan’s Hash:</a:t>
            </a:r>
            <a:endParaRPr b="1"/>
          </a:p>
          <a:p>
            <a:pPr indent="0" lvl="0" marL="0" rtl="0" algn="ctr">
              <a:spcBef>
                <a:spcPts val="800"/>
              </a:spcBef>
              <a:spcAft>
                <a:spcPts val="0"/>
              </a:spcAft>
              <a:buNone/>
            </a:pPr>
            <a:r>
              <a:t/>
            </a:r>
            <a:endParaRPr/>
          </a:p>
          <a:p>
            <a:pPr indent="0" lvl="0" marL="0" rtl="0" algn="ctr">
              <a:spcBef>
                <a:spcPts val="800"/>
              </a:spcBef>
              <a:spcAft>
                <a:spcPts val="800"/>
              </a:spcAft>
              <a:buNone/>
            </a:pPr>
            <a:r>
              <a:t/>
            </a:r>
            <a:endParaRPr/>
          </a:p>
        </p:txBody>
      </p:sp>
      <p:pic>
        <p:nvPicPr>
          <p:cNvPr id="1117" name="Google Shape;1117;p62"/>
          <p:cNvPicPr preferRelativeResize="0"/>
          <p:nvPr/>
        </p:nvPicPr>
        <p:blipFill>
          <a:blip r:embed="rId3">
            <a:alphaModFix/>
          </a:blip>
          <a:stretch>
            <a:fillRect/>
          </a:stretch>
        </p:blipFill>
        <p:spPr>
          <a:xfrm>
            <a:off x="1643238" y="1509638"/>
            <a:ext cx="5857875" cy="828675"/>
          </a:xfrm>
          <a:prstGeom prst="rect">
            <a:avLst/>
          </a:prstGeom>
          <a:noFill/>
          <a:ln>
            <a:noFill/>
          </a:ln>
        </p:spPr>
      </p:pic>
      <p:pic>
        <p:nvPicPr>
          <p:cNvPr id="1118" name="Google Shape;1118;p62"/>
          <p:cNvPicPr preferRelativeResize="0"/>
          <p:nvPr/>
        </p:nvPicPr>
        <p:blipFill>
          <a:blip r:embed="rId4">
            <a:alphaModFix/>
          </a:blip>
          <a:stretch>
            <a:fillRect/>
          </a:stretch>
        </p:blipFill>
        <p:spPr>
          <a:xfrm>
            <a:off x="1380450" y="2768525"/>
            <a:ext cx="6383099" cy="17422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